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7" r:id="rId2"/>
    <p:sldId id="269" r:id="rId3"/>
    <p:sldId id="274" r:id="rId4"/>
    <p:sldId id="278" r:id="rId5"/>
    <p:sldId id="271" r:id="rId6"/>
    <p:sldId id="279" r:id="rId7"/>
    <p:sldId id="280" r:id="rId8"/>
    <p:sldId id="275" r:id="rId9"/>
    <p:sldId id="256" r:id="rId10"/>
    <p:sldId id="281" r:id="rId11"/>
    <p:sldId id="282" r:id="rId12"/>
    <p:sldId id="283" r:id="rId13"/>
    <p:sldId id="284" r:id="rId14"/>
    <p:sldId id="285" r:id="rId15"/>
    <p:sldId id="287" r:id="rId16"/>
    <p:sldId id="286" r:id="rId17"/>
    <p:sldId id="288" r:id="rId18"/>
    <p:sldId id="289" r:id="rId19"/>
    <p:sldId id="293" r:id="rId20"/>
    <p:sldId id="290" r:id="rId21"/>
    <p:sldId id="291" r:id="rId22"/>
    <p:sldId id="292" r:id="rId23"/>
    <p:sldId id="294" r:id="rId24"/>
    <p:sldId id="295" r:id="rId25"/>
    <p:sldId id="296" r:id="rId26"/>
    <p:sldId id="297" r:id="rId27"/>
    <p:sldId id="299" r:id="rId28"/>
    <p:sldId id="300" r:id="rId29"/>
    <p:sldId id="302" r:id="rId30"/>
    <p:sldId id="310" r:id="rId31"/>
    <p:sldId id="313" r:id="rId32"/>
    <p:sldId id="314" r:id="rId33"/>
    <p:sldId id="311" r:id="rId34"/>
    <p:sldId id="312" r:id="rId35"/>
    <p:sldId id="273" r:id="rId36"/>
    <p:sldId id="276" r:id="rId3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66" autoAdjust="0"/>
    <p:restoredTop sz="86384" autoAdjust="0"/>
  </p:normalViewPr>
  <p:slideViewPr>
    <p:cSldViewPr>
      <p:cViewPr varScale="1">
        <p:scale>
          <a:sx n="93" d="100"/>
          <a:sy n="93" d="100"/>
        </p:scale>
        <p:origin x="-23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1566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artek.org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clck.yandex.ru/redir/dv/*data=url=http:/%D0%B0%D1%80%D1%82%D0%B5%D0%BA.%D0%B4%D0%B5%D1%82%D0%B8&amp;ts=1486582098&amp;uid=575139151419953341&amp;sign=3d0f3179ad41ea36b553db61150ea7f1&amp;keyno=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16cec_5d2ddb62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20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3752" y="1661160"/>
            <a:ext cx="7394448" cy="230124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Направление обучающихся образовательных организаций Самарской области в Международный детский центр «Артек» в 2019 году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598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x-none" sz="3600" b="1" smtClean="0">
                <a:solidFill>
                  <a:srgbClr val="C00000"/>
                </a:solidFill>
              </a:rPr>
              <a:t>ДОГОВОР </a:t>
            </a:r>
            <a:r>
              <a:rPr lang="ru-RU" sz="3600" b="1" dirty="0">
                <a:solidFill>
                  <a:srgbClr val="C00000"/>
                </a:solidFill>
              </a:rPr>
              <a:t>о направлении и приеме детей в ФГБОУ «МДЦ «Артек» 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1600200"/>
            <a:ext cx="8610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МДЦ «Артек» </a:t>
            </a:r>
            <a:r>
              <a:rPr lang="ru-RU" dirty="0" smtClean="0">
                <a:solidFill>
                  <a:srgbClr val="002060"/>
                </a:solidFill>
              </a:rPr>
              <a:t>в </a:t>
            </a:r>
            <a:r>
              <a:rPr lang="ru-RU" dirty="0">
                <a:solidFill>
                  <a:srgbClr val="002060"/>
                </a:solidFill>
              </a:rPr>
              <a:t>соответствии с производственной программой МДЦ «Артек», за счет </a:t>
            </a:r>
            <a:r>
              <a:rPr lang="ru-RU" b="1" dirty="0">
                <a:solidFill>
                  <a:srgbClr val="002060"/>
                </a:solidFill>
              </a:rPr>
              <a:t>субсидии из федерального бюджета, </a:t>
            </a:r>
            <a:r>
              <a:rPr lang="ru-RU" dirty="0">
                <a:solidFill>
                  <a:srgbClr val="002060"/>
                </a:solidFill>
              </a:rPr>
              <a:t>предоставляемой МДЦ «Артек» на финансовое обеспечение выполнения государственного задания на оказание государственных услуг, </a:t>
            </a:r>
            <a:r>
              <a:rPr lang="ru-RU" dirty="0" smtClean="0">
                <a:solidFill>
                  <a:srgbClr val="002060"/>
                </a:solidFill>
              </a:rPr>
              <a:t>предоставляет услуги </a:t>
            </a:r>
            <a:r>
              <a:rPr lang="ru-RU" dirty="0">
                <a:solidFill>
                  <a:srgbClr val="002060"/>
                </a:solidFill>
              </a:rPr>
              <a:t>по обучению по дополнительным общеразвивающим программам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>
                <a:solidFill>
                  <a:srgbClr val="002060"/>
                </a:solidFill>
              </a:rPr>
              <a:t>а также в целях обеспечения непрерывности образовательного процесса в период с 1 сентября по 25 мая </a:t>
            </a:r>
          </a:p>
        </p:txBody>
      </p:sp>
      <p:pic>
        <p:nvPicPr>
          <p:cNvPr id="12" name="Содержимое 5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2800" y="5014034"/>
            <a:ext cx="1981200" cy="18439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23577817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x-none" sz="3600" b="1" smtClean="0">
                <a:solidFill>
                  <a:srgbClr val="C00000"/>
                </a:solidFill>
              </a:rPr>
              <a:t>ДОГОВОР </a:t>
            </a:r>
            <a:r>
              <a:rPr lang="ru-RU" sz="3600" b="1" dirty="0">
                <a:solidFill>
                  <a:srgbClr val="C00000"/>
                </a:solidFill>
              </a:rPr>
              <a:t>о направлении и приеме детей в ФГБОУ «МДЦ «Артек» 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1600200"/>
            <a:ext cx="8610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МДЦ «Артек» зачисляет Детей на </a:t>
            </a:r>
            <a:r>
              <a:rPr lang="x-none"/>
              <a:t>обучение по образовательным программам начального общего, основного общего и среднего общего образования </a:t>
            </a:r>
            <a:r>
              <a:rPr lang="ru-RU" dirty="0">
                <a:solidFill>
                  <a:srgbClr val="C00000"/>
                </a:solidFill>
              </a:rPr>
              <a:t>не чаще одного раза в календарный год, </a:t>
            </a:r>
            <a:r>
              <a:rPr lang="ru-RU" dirty="0"/>
              <a:t>независимо от направления квоты: </a:t>
            </a:r>
            <a:endParaRPr lang="ru-RU" dirty="0" smtClean="0"/>
          </a:p>
          <a:p>
            <a:r>
              <a:rPr lang="ru-RU" dirty="0" smtClean="0"/>
              <a:t>региональной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тематической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специальной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2" name="Содержимое 5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0800" y="4191000"/>
            <a:ext cx="2590800" cy="24113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50615061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x-none" sz="3600" b="1" smtClean="0">
                <a:solidFill>
                  <a:srgbClr val="C00000"/>
                </a:solidFill>
              </a:rPr>
              <a:t>ДОГОВОР </a:t>
            </a:r>
            <a:r>
              <a:rPr lang="ru-RU" sz="3600" b="1" dirty="0">
                <a:solidFill>
                  <a:srgbClr val="C00000"/>
                </a:solidFill>
              </a:rPr>
              <a:t>о направлении и приеме детей в ФГБОУ «МДЦ «Артек» 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1600200"/>
            <a:ext cx="8610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Для каждого субъекта Российской Федерации в АИС «Путевка» создан </a:t>
            </a:r>
            <a:r>
              <a:rPr lang="ru-RU" b="1" dirty="0"/>
              <a:t>личный кабинет </a:t>
            </a:r>
            <a:r>
              <a:rPr lang="ru-RU" dirty="0"/>
              <a:t>для подбора и направления детей в МДЦ «Артек». Доступ для работы в АИС «Путевка» предоставляется направляющей стороне (региональному оператору), заключившей договор с МДЦ «Артек» по подбору и направлению детей.</a:t>
            </a: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2" name="Содержимое 5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0400" y="4758375"/>
            <a:ext cx="1981199" cy="18439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37203860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3" algn="ctr" rtl="0">
              <a:spcBef>
                <a:spcPct val="0"/>
              </a:spcBef>
            </a:pPr>
            <a:r>
              <a:rPr lang="ru-RU" sz="3600" b="1" dirty="0" smtClean="0"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>В рамках региональной квоты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1600200"/>
            <a:ext cx="8610600" cy="4525963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 smtClean="0"/>
              <a:t>Региональный оператор</a:t>
            </a:r>
            <a:endParaRPr lang="ru-RU" sz="2800" dirty="0"/>
          </a:p>
          <a:p>
            <a:pPr lvl="0"/>
            <a:r>
              <a:rPr lang="ru-RU" dirty="0"/>
              <a:t>проверить каждое достижение, прикрепленное к заявке. </a:t>
            </a:r>
            <a:r>
              <a:rPr lang="ru-RU" dirty="0">
                <a:solidFill>
                  <a:srgbClr val="C00000"/>
                </a:solidFill>
              </a:rPr>
              <a:t>Если достижение не соответствует проставленному наименованию или уровню, региональный оператор в праве не учитывать данное достижение;</a:t>
            </a:r>
            <a:endParaRPr lang="ru-RU" sz="2800" dirty="0">
              <a:solidFill>
                <a:srgbClr val="C00000"/>
              </a:solidFill>
            </a:endParaRPr>
          </a:p>
          <a:p>
            <a:pPr lvl="0"/>
            <a:r>
              <a:rPr lang="ru-RU" dirty="0"/>
              <a:t>отклонить достижения детей, которые были использованы в заявках со статусом «Оформлена»; </a:t>
            </a:r>
            <a:endParaRPr lang="ru-RU" sz="2800" dirty="0"/>
          </a:p>
          <a:p>
            <a:pPr lvl="0"/>
            <a:r>
              <a:rPr lang="ru-RU" dirty="0"/>
              <a:t>отклонить заявку ребенка, который был зачислен на обучение по образовательным программам начального общего, основного общего и среднего общего образования </a:t>
            </a:r>
            <a:r>
              <a:rPr lang="ru-RU" dirty="0">
                <a:solidFill>
                  <a:srgbClr val="C00000"/>
                </a:solidFill>
              </a:rPr>
              <a:t>в текущем году;</a:t>
            </a:r>
            <a:endParaRPr lang="ru-RU" sz="2800" dirty="0">
              <a:solidFill>
                <a:srgbClr val="C00000"/>
              </a:solidFill>
            </a:endParaRPr>
          </a:p>
          <a:p>
            <a:pPr lvl="0"/>
            <a:r>
              <a:rPr lang="ru-RU" dirty="0"/>
              <a:t>отклонить заявку ребенка, если в процессе проверки достижений рейтинг заявки составил </a:t>
            </a:r>
            <a:r>
              <a:rPr lang="ru-RU" dirty="0">
                <a:solidFill>
                  <a:srgbClr val="C00000"/>
                </a:solidFill>
              </a:rPr>
              <a:t>менее порогового </a:t>
            </a:r>
            <a:r>
              <a:rPr lang="ru-RU" dirty="0" smtClean="0">
                <a:solidFill>
                  <a:srgbClr val="C00000"/>
                </a:solidFill>
              </a:rPr>
              <a:t>значения</a:t>
            </a:r>
          </a:p>
          <a:p>
            <a:pPr marL="0" lvl="0" indent="0">
              <a:buNone/>
            </a:pP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     на </a:t>
            </a:r>
            <a:r>
              <a:rPr lang="ru-RU" dirty="0">
                <a:solidFill>
                  <a:srgbClr val="C00000"/>
                </a:solidFill>
              </a:rPr>
              <a:t>смену.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2" name="Содержимое 5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0399" y="4876800"/>
            <a:ext cx="1981199" cy="18439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45440175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3" algn="ctr" rtl="0">
              <a:spcBef>
                <a:spcPct val="0"/>
              </a:spcBef>
            </a:pPr>
            <a:r>
              <a:rPr lang="ru-RU" sz="3600" b="1" dirty="0" smtClean="0"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>В рамках региональной квоты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1600200"/>
            <a:ext cx="8610600" cy="4525963"/>
          </a:xfrm>
        </p:spPr>
        <p:txBody>
          <a:bodyPr>
            <a:normAutofit/>
          </a:bodyPr>
          <a:lstStyle/>
          <a:p>
            <a:pPr lvl="0"/>
            <a:r>
              <a:rPr lang="ru-RU" sz="2800" dirty="0" smtClean="0"/>
              <a:t>распределение </a:t>
            </a:r>
            <a:r>
              <a:rPr lang="ru-RU" sz="2800" dirty="0"/>
              <a:t>путевок исключительно посредством АИС «Путевка», с учетом квоты </a:t>
            </a:r>
            <a:r>
              <a:rPr lang="ru-RU" sz="2800" dirty="0">
                <a:solidFill>
                  <a:srgbClr val="C00000"/>
                </a:solidFill>
              </a:rPr>
              <a:t>по классам и гендерному признаку </a:t>
            </a:r>
            <a:r>
              <a:rPr lang="ru-RU" sz="2800" dirty="0"/>
              <a:t>в период с 1 сентября по 25 мая (установленные в АИС «Путевка») и в летний период по гендерному признаку (50% мальчиков и 50% девочек).</a:t>
            </a:r>
          </a:p>
          <a:p>
            <a:pPr lvl="0"/>
            <a:endParaRPr lang="ru-RU" sz="2800" dirty="0"/>
          </a:p>
        </p:txBody>
      </p:sp>
      <p:pic>
        <p:nvPicPr>
          <p:cNvPr id="12" name="Содержимое 5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0399" y="4876800"/>
            <a:ext cx="1981199" cy="18439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65866645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3" algn="ctr" rtl="0">
              <a:spcBef>
                <a:spcPct val="0"/>
              </a:spcBef>
            </a:pPr>
            <a:r>
              <a:rPr lang="ru-RU" sz="3600" b="1" dirty="0" smtClean="0"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>В рамках региональной квоты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1600200"/>
            <a:ext cx="8610600" cy="452596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Наличие у </a:t>
            </a:r>
            <a:r>
              <a:rPr lang="ru-RU" sz="2800" dirty="0"/>
              <a:t>всех детей, получивших путевки, </a:t>
            </a:r>
            <a:r>
              <a:rPr lang="ru-RU" sz="2800" dirty="0">
                <a:solidFill>
                  <a:srgbClr val="C00000"/>
                </a:solidFill>
              </a:rPr>
              <a:t>достоверность предоставленной информации в профиле ребенка </a:t>
            </a:r>
            <a:r>
              <a:rPr lang="ru-RU" sz="2800" dirty="0"/>
              <a:t>(дата рождения, возраст, класс, пол, ФИО). </a:t>
            </a:r>
            <a:endParaRPr lang="ru-RU" sz="2800" dirty="0" smtClean="0"/>
          </a:p>
          <a:p>
            <a:r>
              <a:rPr lang="ru-RU" sz="2800" dirty="0" smtClean="0"/>
              <a:t>В </a:t>
            </a:r>
            <a:r>
              <a:rPr lang="ru-RU" sz="2800" dirty="0"/>
              <a:t>случае несоответствия фактических данных о ребенке с информацией, размещенной в системе АИС «Путевка», МДЦ «Артек» имеет 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dirty="0"/>
              <a:t> </a:t>
            </a:r>
            <a:r>
              <a:rPr lang="ru-RU" sz="2800" dirty="0" smtClean="0"/>
              <a:t>   право </a:t>
            </a:r>
            <a:r>
              <a:rPr lang="ru-RU" sz="2800" dirty="0">
                <a:solidFill>
                  <a:srgbClr val="C00000"/>
                </a:solidFill>
              </a:rPr>
              <a:t>отказать в приеме </a:t>
            </a:r>
            <a:r>
              <a:rPr lang="ru-RU" sz="2800" dirty="0" smtClean="0">
                <a:solidFill>
                  <a:srgbClr val="C00000"/>
                </a:solidFill>
              </a:rPr>
              <a:t>ребенка</a:t>
            </a:r>
            <a:endParaRPr lang="ru-RU" sz="2800" dirty="0">
              <a:solidFill>
                <a:srgbClr val="C00000"/>
              </a:solidFill>
            </a:endParaRPr>
          </a:p>
          <a:p>
            <a:pPr lvl="0"/>
            <a:endParaRPr lang="ru-RU" sz="2800" dirty="0"/>
          </a:p>
        </p:txBody>
      </p:sp>
      <p:pic>
        <p:nvPicPr>
          <p:cNvPr id="12" name="Содержимое 5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38359" y="5014035"/>
            <a:ext cx="1981199" cy="18439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5778724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3" algn="ctr" rtl="0">
              <a:spcBef>
                <a:spcPct val="0"/>
              </a:spcBef>
            </a:pPr>
            <a:r>
              <a:rPr lang="ru-RU" sz="3600" b="1" dirty="0" smtClean="0"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100" dirty="0" smtClean="0">
                <a:solidFill>
                  <a:srgbClr val="C00000"/>
                </a:solidFill>
              </a:rPr>
              <a:t>В МДЦ «Артек» не принимаются и подлежат направлению к месту жительства:</a:t>
            </a:r>
            <a:br>
              <a:rPr lang="ru-RU" sz="3100" dirty="0" smtClean="0">
                <a:solidFill>
                  <a:srgbClr val="C00000"/>
                </a:solidFill>
              </a:rPr>
            </a:br>
            <a:endParaRPr lang="ru-RU" sz="31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1600200"/>
            <a:ext cx="8610600" cy="4525963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2800" dirty="0">
                <a:solidFill>
                  <a:srgbClr val="002060"/>
                </a:solidFill>
              </a:rPr>
              <a:t>дети, не соответствующие возрастным критериям, указанным в Правилах поощрения детей путевками в </a:t>
            </a:r>
            <a:r>
              <a:rPr lang="ru-RU" sz="2800" dirty="0" smtClean="0">
                <a:solidFill>
                  <a:srgbClr val="002060"/>
                </a:solidFill>
              </a:rPr>
              <a:t>«</a:t>
            </a:r>
            <a:r>
              <a:rPr lang="ru-RU" sz="2800" dirty="0">
                <a:solidFill>
                  <a:srgbClr val="002060"/>
                </a:solidFill>
              </a:rPr>
              <a:t>МДЦ «Артек</a:t>
            </a:r>
            <a:r>
              <a:rPr lang="ru-RU" sz="2800" dirty="0" smtClean="0">
                <a:solidFill>
                  <a:srgbClr val="002060"/>
                </a:solidFill>
              </a:rPr>
              <a:t>»; </a:t>
            </a:r>
            <a:endParaRPr lang="ru-RU" sz="2800" dirty="0">
              <a:solidFill>
                <a:srgbClr val="002060"/>
              </a:solidFill>
            </a:endParaRPr>
          </a:p>
          <a:p>
            <a:pPr lvl="0"/>
            <a:r>
              <a:rPr lang="ru-RU" sz="2800" dirty="0">
                <a:solidFill>
                  <a:srgbClr val="002060"/>
                </a:solidFill>
              </a:rPr>
              <a:t>дети, имеющие медицинские противопоказания для пребывания в МДЦ «Артек» (перечень показаний и противопоказаний для направления в МДЦ «Артек» размещен на сайте </a:t>
            </a:r>
            <a:r>
              <a:rPr lang="ru-RU" sz="2800" u="sng" dirty="0">
                <a:solidFill>
                  <a:srgbClr val="002060"/>
                </a:solidFill>
                <a:hlinkClick r:id="rId2"/>
              </a:rPr>
              <a:t>www.artek.org</a:t>
            </a:r>
            <a:r>
              <a:rPr lang="ru-RU" sz="2800" dirty="0">
                <a:solidFill>
                  <a:srgbClr val="002060"/>
                </a:solidFill>
              </a:rPr>
              <a:t> в разделе «Информация для родителей», «Медицинские требования»); </a:t>
            </a:r>
          </a:p>
          <a:p>
            <a:pPr lvl="0"/>
            <a:r>
              <a:rPr lang="ru-RU" sz="2800" dirty="0">
                <a:solidFill>
                  <a:srgbClr val="002060"/>
                </a:solidFill>
              </a:rPr>
              <a:t>дети с любыми формами педикулеза.</a:t>
            </a:r>
          </a:p>
          <a:p>
            <a:pPr lvl="0"/>
            <a:endParaRPr lang="ru-RU" sz="2800" dirty="0"/>
          </a:p>
        </p:txBody>
      </p:sp>
      <p:pic>
        <p:nvPicPr>
          <p:cNvPr id="12" name="Содержимое 5" descr="Рисунок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10399" y="4876800"/>
            <a:ext cx="1981199" cy="18439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5778724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 fontScale="90000"/>
          </a:bodyPr>
          <a:lstStyle/>
          <a:p>
            <a:pPr lvl="3" algn="ctr" rtl="0">
              <a:spcBef>
                <a:spcPct val="0"/>
              </a:spcBef>
            </a:pPr>
            <a:r>
              <a:rPr lang="ru-RU" sz="3600" b="1" dirty="0" smtClean="0"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</a:rPr>
              <a:t>МДЦ «Артек» вправе досрочно прекратить пребывание детей в МДЦ «Артек»</a:t>
            </a:r>
            <a:endParaRPr lang="ru-RU" sz="31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1676400"/>
            <a:ext cx="8686800" cy="46021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800" dirty="0" smtClean="0"/>
              <a:t>допустивших </a:t>
            </a:r>
            <a:r>
              <a:rPr lang="ru-RU" sz="2800" dirty="0">
                <a:solidFill>
                  <a:srgbClr val="C00000"/>
                </a:solidFill>
              </a:rPr>
              <a:t>грубое нарушение </a:t>
            </a:r>
            <a:r>
              <a:rPr lang="ru-RU" sz="2800" dirty="0"/>
              <a:t>«Правил пребывания в МДЦ «Артек» (Приложение № 4 к настоящему Договору). 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>
                <a:solidFill>
                  <a:srgbClr val="C00000"/>
                </a:solidFill>
              </a:rPr>
              <a:t>МДЦ </a:t>
            </a:r>
            <a:r>
              <a:rPr lang="ru-RU" sz="2800" dirty="0">
                <a:solidFill>
                  <a:srgbClr val="C00000"/>
                </a:solidFill>
              </a:rPr>
              <a:t>«</a:t>
            </a:r>
            <a:r>
              <a:rPr lang="ru-RU" sz="2800" dirty="0" smtClean="0">
                <a:solidFill>
                  <a:srgbClr val="C00000"/>
                </a:solidFill>
              </a:rPr>
              <a:t>Артек» вправе </a:t>
            </a:r>
            <a:r>
              <a:rPr lang="ru-RU" sz="2800" dirty="0">
                <a:solidFill>
                  <a:srgbClr val="C00000"/>
                </a:solidFill>
              </a:rPr>
              <a:t>расторгнуть настоящий Договор в </a:t>
            </a:r>
            <a:r>
              <a:rPr lang="ru-RU" sz="2800" b="1" dirty="0">
                <a:solidFill>
                  <a:srgbClr val="C00000"/>
                </a:solidFill>
              </a:rPr>
              <a:t>одностороннем порядке </a:t>
            </a:r>
            <a:r>
              <a:rPr lang="ru-RU" sz="2800" dirty="0">
                <a:solidFill>
                  <a:srgbClr val="C00000"/>
                </a:solidFill>
              </a:rPr>
              <a:t>в следующих случаях:</a:t>
            </a:r>
          </a:p>
          <a:p>
            <a:pPr lvl="0"/>
            <a:r>
              <a:rPr lang="ru-RU" sz="2800" dirty="0"/>
              <a:t>при предоставлении Направляющей стороной недостоверной информации об организации или направляемых в МДЦ «Артек» детях (группе детей);</a:t>
            </a:r>
          </a:p>
          <a:p>
            <a:pPr lvl="0"/>
            <a:r>
              <a:rPr lang="ru-RU" sz="2800" dirty="0"/>
              <a:t>при предоставлении медицинских документов, содержащих недостоверные сведения о состоянии здоровья Ребенка, на основе которых может быть принято решение о допуске Ребенка к различным видам активности без учета противопоказаний для ребёнка; </a:t>
            </a:r>
          </a:p>
          <a:p>
            <a:pPr lvl="0"/>
            <a:r>
              <a:rPr lang="ru-RU" sz="2800" dirty="0"/>
              <a:t>при не предоставлении хотя бы одного документа </a:t>
            </a:r>
            <a:endParaRPr lang="ru-RU" sz="2800" dirty="0" smtClean="0"/>
          </a:p>
          <a:p>
            <a:pPr marL="0" lvl="0" indent="0">
              <a:buNone/>
            </a:pPr>
            <a:r>
              <a:rPr lang="ru-RU" sz="2800" dirty="0"/>
              <a:t> </a:t>
            </a:r>
            <a:r>
              <a:rPr lang="ru-RU" sz="2800" dirty="0" smtClean="0"/>
              <a:t>    из </a:t>
            </a:r>
            <a:r>
              <a:rPr lang="ru-RU" sz="2800" dirty="0"/>
              <a:t>перечня, предусмотренного п. 2.2.8.</a:t>
            </a:r>
          </a:p>
          <a:p>
            <a:pPr marL="0" lvl="0" indent="0">
              <a:buNone/>
            </a:pPr>
            <a:endParaRPr lang="ru-RU" sz="2800" dirty="0"/>
          </a:p>
        </p:txBody>
      </p:sp>
      <p:pic>
        <p:nvPicPr>
          <p:cNvPr id="12" name="Содержимое 5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2800" y="5018646"/>
            <a:ext cx="1828798" cy="17021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40708797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 fontScale="90000"/>
          </a:bodyPr>
          <a:lstStyle/>
          <a:p>
            <a:pPr lvl="3" algn="ctr" rtl="0">
              <a:spcBef>
                <a:spcPct val="0"/>
              </a:spcBef>
            </a:pPr>
            <a:r>
              <a:rPr lang="ru-RU" sz="3600" b="1" dirty="0" smtClean="0"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Основной документ </a:t>
            </a:r>
            <a:endParaRPr lang="ru-RU" sz="31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1676400"/>
            <a:ext cx="8686800" cy="46021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ПОРЯДОК подбора </a:t>
            </a:r>
            <a:r>
              <a:rPr lang="ru-RU" dirty="0">
                <a:solidFill>
                  <a:srgbClr val="C00000"/>
                </a:solidFill>
              </a:rPr>
              <a:t>и направления обучающихся образовательных организаций Самарской области в Федеральное государственное бюджетное образовательное учреждение «Международный детский центр «Артек»</a:t>
            </a:r>
          </a:p>
          <a:p>
            <a:pPr marL="0" indent="0" algn="ctr">
              <a:buNone/>
            </a:pPr>
            <a:endParaRPr lang="ru-RU" dirty="0"/>
          </a:p>
          <a:p>
            <a:pPr marL="0" lvl="0" indent="0" algn="ctr">
              <a:buNone/>
            </a:pPr>
            <a:r>
              <a:rPr lang="ru-RU" sz="2800" dirty="0" smtClean="0"/>
              <a:t>Сайт </a:t>
            </a:r>
          </a:p>
          <a:p>
            <a:pPr marL="0" lvl="0" indent="0" algn="ctr">
              <a:buNone/>
            </a:pPr>
            <a:r>
              <a:rPr lang="ru-RU" sz="2800" dirty="0" smtClean="0"/>
              <a:t>Самарского Дворца детского и юношеского творчества</a:t>
            </a:r>
            <a:endParaRPr lang="ru-RU" sz="2800" dirty="0"/>
          </a:p>
        </p:txBody>
      </p:sp>
      <p:pic>
        <p:nvPicPr>
          <p:cNvPr id="12" name="Содержимое 5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0400" y="152400"/>
            <a:ext cx="1828798" cy="17021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83358753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pPr lvl="3" algn="ctr" rtl="0">
              <a:spcBef>
                <a:spcPct val="0"/>
              </a:spcBef>
            </a:pPr>
            <a:r>
              <a:rPr lang="ru-RU" sz="3200" dirty="0" smtClean="0">
                <a:solidFill>
                  <a:srgbClr val="C00000"/>
                </a:solidFill>
              </a:rPr>
              <a:t>ПОРЯДОК</a:t>
            </a:r>
            <a:endParaRPr lang="ru-RU" sz="31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1676400"/>
            <a:ext cx="8686800" cy="4602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4.6. </a:t>
            </a:r>
            <a:r>
              <a:rPr lang="ru-RU" sz="2800" dirty="0" smtClean="0"/>
              <a:t>Своей </a:t>
            </a:r>
            <a:r>
              <a:rPr lang="ru-RU" sz="2800" dirty="0"/>
              <a:t>регистрацией на сайте </a:t>
            </a:r>
            <a:r>
              <a:rPr lang="ru-RU" sz="2800" u="sng" dirty="0">
                <a:hlinkClick r:id="rId2"/>
              </a:rPr>
              <a:t>http://артек.дети</a:t>
            </a:r>
            <a:r>
              <a:rPr lang="ru-RU" sz="2800" dirty="0"/>
              <a:t> родители и кандидаты на поощрение путевкой в МДЦ «Артек» подтверждают </a:t>
            </a:r>
            <a:r>
              <a:rPr lang="ru-RU" sz="2800" b="1" dirty="0">
                <a:solidFill>
                  <a:srgbClr val="C00000"/>
                </a:solidFill>
              </a:rPr>
              <a:t>согласие</a:t>
            </a:r>
            <a:r>
              <a:rPr lang="ru-RU" sz="2800" dirty="0"/>
              <a:t> с правилами и требованиями подбора и направления детей, установленными настоящим Порядком</a:t>
            </a:r>
            <a:r>
              <a:rPr lang="ru-RU" sz="2800" dirty="0" smtClean="0"/>
              <a:t>.</a:t>
            </a:r>
          </a:p>
          <a:p>
            <a:pPr marL="0" indent="0">
              <a:buNone/>
            </a:pPr>
            <a:endParaRPr lang="ru-RU" sz="2800" dirty="0"/>
          </a:p>
          <a:p>
            <a:pPr marL="0" lvl="0" indent="0">
              <a:buNone/>
            </a:pPr>
            <a:endParaRPr lang="ru-RU" sz="2800" dirty="0"/>
          </a:p>
        </p:txBody>
      </p:sp>
      <p:pic>
        <p:nvPicPr>
          <p:cNvPr id="12" name="Содержимое 5" descr="Рисунок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90760" y="10064"/>
            <a:ext cx="1828798" cy="17021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83432570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5" descr="Рисунок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6308" y="4038600"/>
            <a:ext cx="3057691" cy="28194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096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Артековец сегодня – Артековец всегда!</a:t>
            </a: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0" y="1676400"/>
            <a:ext cx="426231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Впервые «Артек» закрылся в 2009 году и вновь открыл свои двери для российских детей лишь в 2015</a:t>
            </a:r>
            <a:endParaRPr lang="ru-RU" sz="3600" dirty="0"/>
          </a:p>
        </p:txBody>
      </p:sp>
      <p:pic>
        <p:nvPicPr>
          <p:cNvPr id="8" name="Рисунок 7" descr="maxresdefaul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2743200"/>
            <a:ext cx="4876800" cy="2743200"/>
          </a:xfrm>
          <a:prstGeom prst="rect">
            <a:avLst/>
          </a:prstGeom>
        </p:spPr>
      </p:pic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pPr lvl="3" algn="ctr" rtl="0">
              <a:spcBef>
                <a:spcPct val="0"/>
              </a:spcBef>
            </a:pPr>
            <a:r>
              <a:rPr lang="ru-RU" sz="3200" dirty="0" smtClean="0">
                <a:solidFill>
                  <a:srgbClr val="C00000"/>
                </a:solidFill>
              </a:rPr>
              <a:t>ПОРЯДОК</a:t>
            </a:r>
            <a:endParaRPr lang="ru-RU" sz="31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1676400"/>
            <a:ext cx="8686800" cy="4602163"/>
          </a:xfrm>
        </p:spPr>
        <p:txBody>
          <a:bodyPr>
            <a:normAutofit fontScale="77500" lnSpcReduction="20000"/>
          </a:bodyPr>
          <a:lstStyle/>
          <a:p>
            <a:r>
              <a:rPr lang="ru-RU" sz="2800" dirty="0" smtClean="0"/>
              <a:t>В </a:t>
            </a:r>
            <a:r>
              <a:rPr lang="ru-RU" sz="2800" dirty="0"/>
              <a:t>МДЦ «Артек» принимаются дети, обучающиеся </a:t>
            </a:r>
            <a:r>
              <a:rPr lang="ru-RU" sz="2800" b="1" dirty="0">
                <a:solidFill>
                  <a:srgbClr val="C00000"/>
                </a:solidFill>
              </a:rPr>
              <a:t>в 5-11 классах </a:t>
            </a:r>
            <a:r>
              <a:rPr lang="ru-RU" sz="2800" dirty="0"/>
              <a:t>образовательных </a:t>
            </a:r>
            <a:r>
              <a:rPr lang="ru-RU" sz="2800" dirty="0" smtClean="0"/>
              <a:t>учреждений </a:t>
            </a:r>
            <a:r>
              <a:rPr lang="ru-RU" sz="2800" dirty="0"/>
              <a:t>Самарской области и осваивающие образовательные программы основного общего и среднего общего образования, занимающиеся по дополнительным образовательным программам, которым до окончания смены, на которую они направлены, </a:t>
            </a:r>
            <a:r>
              <a:rPr lang="ru-RU" sz="2800" b="1" dirty="0">
                <a:solidFill>
                  <a:srgbClr val="C00000"/>
                </a:solidFill>
              </a:rPr>
              <a:t>не должно исполнится 18 лет. 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В </a:t>
            </a:r>
            <a:r>
              <a:rPr lang="ru-RU" sz="2800" b="1" dirty="0">
                <a:solidFill>
                  <a:srgbClr val="C00000"/>
                </a:solidFill>
              </a:rPr>
              <a:t>летний период </a:t>
            </a:r>
            <a:r>
              <a:rPr lang="ru-RU" sz="2800" dirty="0"/>
              <a:t>(с июня по август) в МДЦ «Артек» принимаются дети с 8 полных лет до 17 лет включительно, занимающиеся по дополнительным образовательным программам.</a:t>
            </a:r>
          </a:p>
          <a:p>
            <a:r>
              <a:rPr lang="ru-RU" sz="2800" dirty="0" smtClean="0"/>
              <a:t>Родители </a:t>
            </a:r>
            <a:r>
              <a:rPr lang="ru-RU" sz="2800" dirty="0"/>
              <a:t>(законные представители) и дети должны быть ознакомлены </a:t>
            </a:r>
            <a:r>
              <a:rPr lang="ru-RU" sz="2800" b="1" dirty="0">
                <a:solidFill>
                  <a:srgbClr val="C00000"/>
                </a:solidFill>
              </a:rPr>
              <a:t>с медицинскими противопоказаниями и правилами пребывания в МДЦ «Артек». 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r>
              <a:rPr lang="ru-RU" sz="2800" b="1" dirty="0" smtClean="0">
                <a:solidFill>
                  <a:srgbClr val="C00000"/>
                </a:solidFill>
              </a:rPr>
              <a:t>Ответственность </a:t>
            </a:r>
            <a:r>
              <a:rPr lang="ru-RU" sz="2800" b="1" dirty="0">
                <a:solidFill>
                  <a:srgbClr val="C00000"/>
                </a:solidFill>
              </a:rPr>
              <a:t>за достоверность</a:t>
            </a:r>
            <a:r>
              <a:rPr lang="ru-RU" sz="2800" dirty="0"/>
              <a:t> данных несут законные представители.</a:t>
            </a:r>
          </a:p>
          <a:p>
            <a:pPr marL="0" lvl="0" indent="0">
              <a:buNone/>
            </a:pPr>
            <a:endParaRPr lang="ru-RU" sz="2800" dirty="0"/>
          </a:p>
        </p:txBody>
      </p:sp>
      <p:pic>
        <p:nvPicPr>
          <p:cNvPr id="12" name="Содержимое 5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90760" y="10064"/>
            <a:ext cx="1828798" cy="17021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38255417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pPr lvl="3" algn="ctr" rtl="0">
              <a:spcBef>
                <a:spcPct val="0"/>
              </a:spcBef>
            </a:pPr>
            <a:r>
              <a:rPr lang="ru-RU" sz="3200" dirty="0" smtClean="0">
                <a:solidFill>
                  <a:srgbClr val="C00000"/>
                </a:solidFill>
              </a:rPr>
              <a:t>ПОРЯДОК</a:t>
            </a:r>
            <a:endParaRPr lang="ru-RU" sz="31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1905000"/>
            <a:ext cx="8686800" cy="4373563"/>
          </a:xfrm>
        </p:spPr>
        <p:txBody>
          <a:bodyPr>
            <a:normAutofit fontScale="77500" lnSpcReduction="20000"/>
          </a:bodyPr>
          <a:lstStyle/>
          <a:p>
            <a:r>
              <a:rPr lang="ru-RU" sz="2800" dirty="0" smtClean="0"/>
              <a:t>В </a:t>
            </a:r>
            <a:r>
              <a:rPr lang="ru-RU" sz="2800" dirty="0"/>
              <a:t>МДЦ «Артек» принимаются дети, обучающиеся </a:t>
            </a:r>
            <a:r>
              <a:rPr lang="ru-RU" sz="2800" b="1" dirty="0">
                <a:solidFill>
                  <a:srgbClr val="C00000"/>
                </a:solidFill>
              </a:rPr>
              <a:t>в 5-11 классах </a:t>
            </a:r>
            <a:r>
              <a:rPr lang="ru-RU" sz="2800" dirty="0"/>
              <a:t>образовательных </a:t>
            </a:r>
            <a:r>
              <a:rPr lang="ru-RU" sz="2800" dirty="0" smtClean="0"/>
              <a:t>учреждений </a:t>
            </a:r>
            <a:r>
              <a:rPr lang="ru-RU" sz="2800" dirty="0"/>
              <a:t>Самарской области и осваивающие образовательные программы основного общего и среднего общего образования, занимающиеся по дополнительным образовательным программам, которым до окончания смены, на которую они направлены, </a:t>
            </a:r>
            <a:r>
              <a:rPr lang="ru-RU" sz="2800" b="1" dirty="0">
                <a:solidFill>
                  <a:srgbClr val="C00000"/>
                </a:solidFill>
              </a:rPr>
              <a:t>не должно исполнится 18 лет. 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В </a:t>
            </a:r>
            <a:r>
              <a:rPr lang="ru-RU" sz="2800" b="1" dirty="0">
                <a:solidFill>
                  <a:srgbClr val="C00000"/>
                </a:solidFill>
              </a:rPr>
              <a:t>летний период </a:t>
            </a:r>
            <a:r>
              <a:rPr lang="ru-RU" sz="2800" dirty="0"/>
              <a:t>(с июня по август) в МДЦ «Артек» принимаются дети с 8 полных лет до 17 лет включительно, занимающиеся по дополнительным образовательным программам.</a:t>
            </a:r>
          </a:p>
          <a:p>
            <a:r>
              <a:rPr lang="ru-RU" sz="2800" dirty="0" smtClean="0"/>
              <a:t>Родители </a:t>
            </a:r>
            <a:r>
              <a:rPr lang="ru-RU" sz="2800" dirty="0"/>
              <a:t>(законные представители) и дети должны быть ознакомлены </a:t>
            </a:r>
            <a:r>
              <a:rPr lang="ru-RU" sz="2800" b="1" dirty="0">
                <a:solidFill>
                  <a:srgbClr val="C00000"/>
                </a:solidFill>
              </a:rPr>
              <a:t>с медицинскими противопоказаниями и правилами пребывания в МДЦ «Артек». 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r>
              <a:rPr lang="ru-RU" sz="2800" b="1" dirty="0" smtClean="0">
                <a:solidFill>
                  <a:srgbClr val="C00000"/>
                </a:solidFill>
              </a:rPr>
              <a:t>Ответственность </a:t>
            </a:r>
            <a:r>
              <a:rPr lang="ru-RU" sz="2800" b="1" dirty="0">
                <a:solidFill>
                  <a:srgbClr val="C00000"/>
                </a:solidFill>
              </a:rPr>
              <a:t>за достоверность</a:t>
            </a:r>
            <a:r>
              <a:rPr lang="ru-RU" sz="2800" dirty="0"/>
              <a:t> данных несут законные представители.</a:t>
            </a:r>
          </a:p>
          <a:p>
            <a:pPr marL="0" lvl="0" indent="0">
              <a:buNone/>
            </a:pPr>
            <a:endParaRPr lang="ru-RU" sz="2800" dirty="0"/>
          </a:p>
        </p:txBody>
      </p:sp>
      <p:pic>
        <p:nvPicPr>
          <p:cNvPr id="12" name="Содержимое 5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90760" y="10064"/>
            <a:ext cx="1828798" cy="17021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97809337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pPr lvl="3" algn="ctr" rtl="0">
              <a:spcBef>
                <a:spcPct val="0"/>
              </a:spcBef>
            </a:pPr>
            <a:r>
              <a:rPr lang="ru-RU" sz="3200" dirty="0" smtClean="0">
                <a:solidFill>
                  <a:srgbClr val="C00000"/>
                </a:solidFill>
              </a:rPr>
              <a:t>ПОРЯДОК</a:t>
            </a:r>
            <a:endParaRPr lang="ru-RU" sz="31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1905000"/>
            <a:ext cx="8686800" cy="4373563"/>
          </a:xfrm>
        </p:spPr>
        <p:txBody>
          <a:bodyPr>
            <a:normAutofit/>
          </a:bodyPr>
          <a:lstStyle/>
          <a:p>
            <a:r>
              <a:rPr lang="ru-RU" sz="2800" dirty="0"/>
              <a:t>Перед регистрацией в АИС «Путевка» родителям </a:t>
            </a:r>
            <a:r>
              <a:rPr lang="ru-RU" sz="2800" b="1" dirty="0">
                <a:solidFill>
                  <a:srgbClr val="C00000"/>
                </a:solidFill>
              </a:rPr>
              <a:t>необходимо проконсультироваться </a:t>
            </a:r>
            <a:r>
              <a:rPr lang="ru-RU" sz="2800" dirty="0"/>
              <a:t>с лечащим врачом о медицинских противопоказаниях пребывания ребенка в МДЦ «Артек». </a:t>
            </a:r>
            <a:endParaRPr lang="ru-RU" sz="2800" dirty="0" smtClean="0"/>
          </a:p>
          <a:p>
            <a:r>
              <a:rPr lang="ru-RU" sz="2800" dirty="0" smtClean="0"/>
              <a:t>При </a:t>
            </a:r>
            <a:r>
              <a:rPr lang="ru-RU" sz="2800" dirty="0"/>
              <a:t>наличии заболевания из списка медицинских противопоказаний обучающийся </a:t>
            </a:r>
            <a:r>
              <a:rPr lang="ru-RU" sz="2800" b="1" dirty="0">
                <a:solidFill>
                  <a:srgbClr val="C00000"/>
                </a:solidFill>
              </a:rPr>
              <a:t>исключается</a:t>
            </a:r>
            <a:r>
              <a:rPr lang="ru-RU" sz="2800" dirty="0"/>
              <a:t> из списка кандидатов на поощрение путевкой даже при наличии высокого рейтинга в АИС «Путевка».</a:t>
            </a:r>
          </a:p>
          <a:p>
            <a:pPr marL="0" lvl="0" indent="0">
              <a:buNone/>
            </a:pPr>
            <a:endParaRPr lang="ru-RU" sz="2800" dirty="0"/>
          </a:p>
        </p:txBody>
      </p:sp>
      <p:pic>
        <p:nvPicPr>
          <p:cNvPr id="12" name="Содержимое 5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90760" y="10064"/>
            <a:ext cx="1828798" cy="17021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70715473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1020762"/>
          </a:xfrm>
        </p:spPr>
        <p:txBody>
          <a:bodyPr>
            <a:normAutofit fontScale="90000"/>
          </a:bodyPr>
          <a:lstStyle/>
          <a:p>
            <a:pPr lvl="3" algn="ctr" rtl="0">
              <a:spcBef>
                <a:spcPct val="0"/>
              </a:spcBef>
            </a:pPr>
            <a:r>
              <a:rPr lang="ru-RU" sz="3200" dirty="0" smtClean="0">
                <a:solidFill>
                  <a:srgbClr val="C00000"/>
                </a:solidFill>
              </a:rPr>
              <a:t>Характеристика </a:t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</a:rPr>
              <a:t>общеобразовательного учреждения </a:t>
            </a:r>
            <a:endParaRPr lang="ru-RU" sz="31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1676400"/>
            <a:ext cx="8686800" cy="4602163"/>
          </a:xfrm>
        </p:spPr>
        <p:txBody>
          <a:bodyPr>
            <a:normAutofit fontScale="92500" lnSpcReduction="20000"/>
          </a:bodyPr>
          <a:lstStyle/>
          <a:p>
            <a:r>
              <a:rPr lang="ru-RU" sz="2800" dirty="0" smtClean="0"/>
              <a:t>Обязательное заключение: </a:t>
            </a:r>
            <a:r>
              <a:rPr lang="ru-RU" sz="2800" b="1" i="1" dirty="0"/>
              <a:t>«Рекомендован для поощрения путевкой в МДЦ «Артек», </a:t>
            </a:r>
            <a:r>
              <a:rPr lang="ru-RU" sz="2800" dirty="0" smtClean="0"/>
              <a:t>заверенная </a:t>
            </a:r>
            <a:r>
              <a:rPr lang="ru-RU" sz="2800" dirty="0"/>
              <a:t>директором общеобразовательного учреждения и классным руководителем, а так же печатью учреждения. </a:t>
            </a:r>
            <a:endParaRPr lang="ru-RU" sz="2800" dirty="0" smtClean="0"/>
          </a:p>
          <a:p>
            <a:r>
              <a:rPr lang="ru-RU" sz="2800" dirty="0" smtClean="0"/>
              <a:t>На </a:t>
            </a:r>
            <a:r>
              <a:rPr lang="ru-RU" sz="2800" dirty="0"/>
              <a:t>характеристике должна стоять дата выдачи, </a:t>
            </a:r>
            <a:r>
              <a:rPr lang="ru-RU" sz="2800" b="1" dirty="0">
                <a:solidFill>
                  <a:srgbClr val="C00000"/>
                </a:solidFill>
              </a:rPr>
              <a:t>не ранее, чем за 30 дней</a:t>
            </a:r>
            <a:r>
              <a:rPr lang="ru-RU" sz="2800" dirty="0"/>
              <a:t> до подачи заявки в АИС «Путевка».</a:t>
            </a:r>
          </a:p>
          <a:p>
            <a:r>
              <a:rPr lang="ru-RU" sz="2800" dirty="0"/>
              <a:t>При несоответствии характеристики требованиям и при отсутствии характеристики, </a:t>
            </a:r>
            <a:r>
              <a:rPr lang="ru-RU" sz="2800" dirty="0">
                <a:solidFill>
                  <a:srgbClr val="C00000"/>
                </a:solidFill>
              </a:rPr>
              <a:t>заявка отклоняется. </a:t>
            </a:r>
          </a:p>
          <a:p>
            <a:r>
              <a:rPr lang="ru-RU" sz="2800" dirty="0" smtClean="0"/>
              <a:t>При </a:t>
            </a:r>
            <a:r>
              <a:rPr lang="ru-RU" sz="2800" dirty="0"/>
              <a:t>подаче заявки на поощрение путевкой в МДЦ «Артек</a:t>
            </a:r>
            <a:r>
              <a:rPr lang="ru-RU" sz="2800" dirty="0" smtClean="0"/>
              <a:t>» в </a:t>
            </a:r>
            <a:r>
              <a:rPr lang="ru-RU" sz="2800" dirty="0"/>
              <a:t>следующем календарном году, учитываются только те достижения, которые кандидат получил </a:t>
            </a:r>
            <a:r>
              <a:rPr lang="ru-RU" sz="2800" b="1" dirty="0">
                <a:solidFill>
                  <a:srgbClr val="C00000"/>
                </a:solidFill>
              </a:rPr>
              <a:t>с момента окончания смены МДЦ «Артек» </a:t>
            </a:r>
            <a:r>
              <a:rPr lang="ru-RU" sz="2800" dirty="0"/>
              <a:t>предыдущих лет.</a:t>
            </a:r>
          </a:p>
          <a:p>
            <a:pPr marL="0" lvl="0" indent="0">
              <a:buNone/>
            </a:pPr>
            <a:endParaRPr lang="ru-RU" sz="2800" dirty="0"/>
          </a:p>
        </p:txBody>
      </p:sp>
      <p:pic>
        <p:nvPicPr>
          <p:cNvPr id="12" name="Содержимое 5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66484" y="381000"/>
            <a:ext cx="1501314" cy="13973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75021401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1020762"/>
          </a:xfrm>
        </p:spPr>
        <p:txBody>
          <a:bodyPr>
            <a:normAutofit/>
          </a:bodyPr>
          <a:lstStyle/>
          <a:p>
            <a:pPr lvl="3" algn="ctr" rtl="0">
              <a:spcBef>
                <a:spcPct val="0"/>
              </a:spcBef>
            </a:pPr>
            <a:r>
              <a:rPr lang="ru-RU" sz="3100" dirty="0" smtClean="0">
                <a:solidFill>
                  <a:srgbClr val="C00000"/>
                </a:solidFill>
              </a:rPr>
              <a:t>Достижения </a:t>
            </a:r>
            <a:endParaRPr lang="ru-RU" sz="31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1676400"/>
            <a:ext cx="8686800" cy="46021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2800" dirty="0"/>
              <a:t>3.4. </a:t>
            </a:r>
            <a:r>
              <a:rPr lang="ru-RU" sz="2800" b="1" dirty="0"/>
              <a:t>Не принимаются к рассмотрению:</a:t>
            </a:r>
            <a:r>
              <a:rPr lang="ru-RU" sz="2800" dirty="0"/>
              <a:t> грамоты и достижения школьного уровня; грамоты, полученные в лагерях, санаториях, турбазах; похвальные листы и другие документы, свидетельствующие об окончании (успешном окончании) образовательного учреждения; коллективные грамоты без подтверждения в характеристике участия ребенка в данном коллективе.</a:t>
            </a:r>
          </a:p>
          <a:p>
            <a:pPr marL="0" indent="0">
              <a:buNone/>
            </a:pPr>
            <a:r>
              <a:rPr lang="ru-RU" sz="2800" dirty="0"/>
              <a:t>3.5.В рамках одного конкурсного мероприятия, олимпиады, фестиваля, первенства принимается к рассмотрению </a:t>
            </a:r>
            <a:r>
              <a:rPr lang="ru-RU" sz="2800" b="1" dirty="0">
                <a:solidFill>
                  <a:srgbClr val="C00000"/>
                </a:solidFill>
              </a:rPr>
              <a:t>только одна грамота или диплом.</a:t>
            </a:r>
          </a:p>
          <a:p>
            <a:pPr marL="0" indent="0">
              <a:buNone/>
            </a:pPr>
            <a:r>
              <a:rPr lang="ru-RU" sz="2800" dirty="0"/>
              <a:t>3.6. Материалы сканируются в цветном виде, в хорошем качестве. Копии грамот, дипломов и других наградных документов </a:t>
            </a:r>
            <a:r>
              <a:rPr lang="ru-RU" sz="2800" b="1" dirty="0">
                <a:solidFill>
                  <a:srgbClr val="C00000"/>
                </a:solidFill>
              </a:rPr>
              <a:t>должны быть заверены </a:t>
            </a:r>
            <a:r>
              <a:rPr lang="ru-RU" sz="2800" dirty="0"/>
              <a:t>директором образовательного учреждения, с указанием даты. Материалы, не отвечающие данным требованиям не учитываются</a:t>
            </a:r>
            <a:r>
              <a:rPr lang="ru-RU" sz="2800" dirty="0" smtClean="0"/>
              <a:t>. </a:t>
            </a:r>
            <a:r>
              <a:rPr lang="ru-RU" sz="2800" b="1" dirty="0" smtClean="0">
                <a:solidFill>
                  <a:srgbClr val="C00000"/>
                </a:solidFill>
              </a:rPr>
              <a:t>С 5 смены 2019 года</a:t>
            </a:r>
            <a:endParaRPr lang="ru-RU" sz="28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2800" dirty="0"/>
              <a:t>Руководитель общеобразовательного учреждения, направивший ребенка для поощрения путевкой в МДЦ «Артек», </a:t>
            </a:r>
            <a:r>
              <a:rPr lang="ru-RU" sz="2800" b="1" dirty="0">
                <a:solidFill>
                  <a:srgbClr val="C00000"/>
                </a:solidFill>
              </a:rPr>
              <a:t>несет ответственность </a:t>
            </a:r>
            <a:r>
              <a:rPr lang="ru-RU" sz="2800" dirty="0"/>
              <a:t>за достоверность документов, размещенных в АИС «Путевка».</a:t>
            </a:r>
          </a:p>
          <a:p>
            <a:pPr marL="0" indent="0">
              <a:buNone/>
            </a:pPr>
            <a:r>
              <a:rPr lang="ru-RU" sz="2800" dirty="0"/>
              <a:t>3.7. В АИС «Путевка» от одного ребенка на одну смену должно быть </a:t>
            </a:r>
            <a:r>
              <a:rPr lang="ru-RU" sz="2800" b="1" dirty="0">
                <a:solidFill>
                  <a:srgbClr val="C00000"/>
                </a:solidFill>
              </a:rPr>
              <a:t>не более 3-х заявок.</a:t>
            </a:r>
          </a:p>
          <a:p>
            <a:pPr marL="0" lvl="0" indent="0">
              <a:buNone/>
            </a:pPr>
            <a:endParaRPr lang="ru-RU" sz="2800" dirty="0"/>
          </a:p>
        </p:txBody>
      </p:sp>
      <p:pic>
        <p:nvPicPr>
          <p:cNvPr id="12" name="Содержимое 5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66484" y="381000"/>
            <a:ext cx="1501314" cy="13973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64575015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1020762"/>
          </a:xfrm>
        </p:spPr>
        <p:txBody>
          <a:bodyPr>
            <a:normAutofit/>
          </a:bodyPr>
          <a:lstStyle/>
          <a:p>
            <a:pPr lvl="3" algn="ctr" rtl="0">
              <a:spcBef>
                <a:spcPct val="0"/>
              </a:spcBef>
            </a:pPr>
            <a:r>
              <a:rPr lang="ru-RU" sz="3100" b="1" dirty="0" smtClean="0">
                <a:solidFill>
                  <a:srgbClr val="C00000"/>
                </a:solidFill>
              </a:rPr>
              <a:t>Порядок </a:t>
            </a:r>
            <a:endParaRPr lang="ru-RU" sz="3100" b="1" dirty="0">
              <a:solidFill>
                <a:srgbClr val="C00000"/>
              </a:solidFill>
            </a:endParaRPr>
          </a:p>
        </p:txBody>
      </p:sp>
      <p:pic>
        <p:nvPicPr>
          <p:cNvPr id="12" name="Содержимое 5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66484" y="381000"/>
            <a:ext cx="1501314" cy="1397320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04800" y="1219200"/>
            <a:ext cx="8382000" cy="4906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4.4. Родители совместно с ребенком, претендующим на путевку в МДЦ «Артек», самостоятельно регистрируются в АИС «Путевка», указывая необходимую информацию о себе, ребенке, о достижениях ребенка с приложением </a:t>
            </a:r>
            <a:r>
              <a:rPr lang="ru-RU" b="1" dirty="0">
                <a:solidFill>
                  <a:srgbClr val="C00000"/>
                </a:solidFill>
              </a:rPr>
              <a:t>цветных заверенных скан-копий </a:t>
            </a:r>
            <a:r>
              <a:rPr lang="ru-RU" dirty="0"/>
              <a:t>грамот и дипломов, подтверждающих наличие указанных достижений, характеристику из общеобразовательного учреждения и подают заявку на получение путевки на ту или иную смену. 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Ответственность </a:t>
            </a:r>
            <a:r>
              <a:rPr lang="ru-RU" b="1" dirty="0">
                <a:solidFill>
                  <a:srgbClr val="C00000"/>
                </a:solidFill>
              </a:rPr>
              <a:t>за достоверность </a:t>
            </a:r>
            <a:r>
              <a:rPr lang="ru-RU" dirty="0"/>
              <a:t>данных несут родители (законные представители).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24863635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1020762"/>
          </a:xfrm>
        </p:spPr>
        <p:txBody>
          <a:bodyPr>
            <a:normAutofit/>
          </a:bodyPr>
          <a:lstStyle/>
          <a:p>
            <a:pPr lvl="3" algn="ctr" rtl="0">
              <a:spcBef>
                <a:spcPct val="0"/>
              </a:spcBef>
            </a:pPr>
            <a:r>
              <a:rPr lang="ru-RU" sz="3100" b="1" dirty="0" smtClean="0">
                <a:solidFill>
                  <a:srgbClr val="C00000"/>
                </a:solidFill>
              </a:rPr>
              <a:t>Порядок </a:t>
            </a:r>
            <a:endParaRPr lang="ru-RU" sz="3100" b="1" dirty="0">
              <a:solidFill>
                <a:srgbClr val="C00000"/>
              </a:solidFill>
            </a:endParaRPr>
          </a:p>
        </p:txBody>
      </p:sp>
      <p:pic>
        <p:nvPicPr>
          <p:cNvPr id="12" name="Содержимое 5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66484" y="381000"/>
            <a:ext cx="1501314" cy="1397320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04800" y="1219200"/>
            <a:ext cx="8382000" cy="4906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4.6.2. Региональный оператор вправе запросить информацию о кандидате и достоверности предъявленных им данных </a:t>
            </a:r>
            <a:r>
              <a:rPr lang="ru-RU" dirty="0" smtClean="0"/>
              <a:t>у: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Департаментов </a:t>
            </a:r>
            <a:r>
              <a:rPr lang="ru-RU" dirty="0"/>
              <a:t>образования </a:t>
            </a:r>
            <a:r>
              <a:rPr lang="ru-RU" dirty="0" err="1"/>
              <a:t>г.о.Самара</a:t>
            </a:r>
            <a:r>
              <a:rPr lang="ru-RU" dirty="0"/>
              <a:t> и </a:t>
            </a:r>
            <a:r>
              <a:rPr lang="ru-RU" dirty="0" err="1"/>
              <a:t>г.о.Тольятти</a:t>
            </a:r>
            <a:r>
              <a:rPr lang="ru-RU" dirty="0"/>
              <a:t>, Территориальных управлений министерства образования и науки Самарской области, </a:t>
            </a:r>
            <a:endParaRPr lang="ru-RU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директоров </a:t>
            </a:r>
            <a:r>
              <a:rPr lang="ru-RU" dirty="0"/>
              <a:t>общеобразовательного учреждения 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запросить </a:t>
            </a:r>
            <a:r>
              <a:rPr lang="ru-RU" b="1" dirty="0">
                <a:solidFill>
                  <a:srgbClr val="C00000"/>
                </a:solidFill>
              </a:rPr>
              <a:t>у родителей </a:t>
            </a:r>
            <a:r>
              <a:rPr lang="ru-RU" dirty="0"/>
              <a:t>оригиналы документов грамот, дипломов </a:t>
            </a:r>
            <a:r>
              <a:rPr lang="ru-RU" b="1" dirty="0">
                <a:solidFill>
                  <a:srgbClr val="C00000"/>
                </a:solidFill>
              </a:rPr>
              <a:t>в случае спорной ситуации </a:t>
            </a:r>
            <a:r>
              <a:rPr lang="ru-RU" dirty="0"/>
              <a:t>при оценке представленных кандидатом достижений в этой заявке.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87971712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1020762"/>
          </a:xfrm>
        </p:spPr>
        <p:txBody>
          <a:bodyPr>
            <a:normAutofit/>
          </a:bodyPr>
          <a:lstStyle/>
          <a:p>
            <a:pPr lvl="3" algn="ctr" rtl="0">
              <a:spcBef>
                <a:spcPct val="0"/>
              </a:spcBef>
            </a:pPr>
            <a:r>
              <a:rPr lang="ru-RU" sz="3100" b="1" dirty="0" smtClean="0">
                <a:solidFill>
                  <a:srgbClr val="C00000"/>
                </a:solidFill>
              </a:rPr>
              <a:t>Порядок </a:t>
            </a:r>
            <a:endParaRPr lang="ru-RU" sz="3100" b="1" dirty="0">
              <a:solidFill>
                <a:srgbClr val="C00000"/>
              </a:solidFill>
            </a:endParaRPr>
          </a:p>
        </p:txBody>
      </p:sp>
      <p:pic>
        <p:nvPicPr>
          <p:cNvPr id="12" name="Содержимое 5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66484" y="381000"/>
            <a:ext cx="1501314" cy="1397320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04800" y="1219200"/>
            <a:ext cx="8382000" cy="4906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4.7. При рассмотрении заявок Региональным оператором, формируется </a:t>
            </a:r>
            <a:r>
              <a:rPr lang="ru-RU" b="1" dirty="0">
                <a:solidFill>
                  <a:srgbClr val="C00000"/>
                </a:solidFill>
              </a:rPr>
              <a:t>рейтинг</a:t>
            </a:r>
            <a:r>
              <a:rPr lang="ru-RU" dirty="0"/>
              <a:t> на основании баллов, автоматически присвоенных АИС «Путевка» заявленным кандидатам.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Количество </a:t>
            </a:r>
            <a:r>
              <a:rPr lang="ru-RU" dirty="0"/>
              <a:t>кандидатов, которые могут пройти на смену, </a:t>
            </a:r>
            <a:r>
              <a:rPr lang="ru-RU" b="1" dirty="0">
                <a:solidFill>
                  <a:srgbClr val="C00000"/>
                </a:solidFill>
              </a:rPr>
              <a:t>соответствует квоте, </a:t>
            </a:r>
            <a:r>
              <a:rPr lang="ru-RU" dirty="0"/>
              <a:t>выделенной Самарской области на конкретную смену, в соответствии с производственной программой  МДЦ «Артек».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93162620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1020762"/>
          </a:xfrm>
        </p:spPr>
        <p:txBody>
          <a:bodyPr>
            <a:normAutofit/>
          </a:bodyPr>
          <a:lstStyle/>
          <a:p>
            <a:pPr lvl="3" algn="ctr" rtl="0">
              <a:spcBef>
                <a:spcPct val="0"/>
              </a:spcBef>
            </a:pPr>
            <a:r>
              <a:rPr lang="ru-RU" sz="3100" b="1" dirty="0" smtClean="0">
                <a:solidFill>
                  <a:srgbClr val="C00000"/>
                </a:solidFill>
              </a:rPr>
              <a:t>Порядок </a:t>
            </a:r>
            <a:endParaRPr lang="ru-RU" sz="3100" b="1" dirty="0">
              <a:solidFill>
                <a:srgbClr val="C00000"/>
              </a:solidFill>
            </a:endParaRPr>
          </a:p>
        </p:txBody>
      </p:sp>
      <p:pic>
        <p:nvPicPr>
          <p:cNvPr id="12" name="Содержимое 5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66484" y="381000"/>
            <a:ext cx="1501314" cy="1397320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04800" y="1981200"/>
            <a:ext cx="8382000" cy="4144963"/>
          </a:xfrm>
        </p:spPr>
        <p:txBody>
          <a:bodyPr>
            <a:normAutofit/>
          </a:bodyPr>
          <a:lstStyle/>
          <a:p>
            <a:r>
              <a:rPr lang="ru-RU" dirty="0"/>
              <a:t>В случае отсутствия или недостоверности предоставленных контактных данных в АИС «Путевка», региональный оператор </a:t>
            </a:r>
            <a:r>
              <a:rPr lang="ru-RU" b="1" dirty="0">
                <a:solidFill>
                  <a:srgbClr val="C00000"/>
                </a:solidFill>
              </a:rPr>
              <a:t>не несет ответственности</a:t>
            </a:r>
            <a:r>
              <a:rPr lang="ru-RU" dirty="0"/>
              <a:t> за получение родителями информации о родительском собрании.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44558333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62600" y="274638"/>
            <a:ext cx="3124200" cy="6354762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rgbClr val="C00000"/>
                </a:solidFill>
              </a:rPr>
              <a:t>Не соответствие пола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Не соответствие класса 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>
                <a:solidFill>
                  <a:srgbClr val="C00000"/>
                </a:solidFill>
              </a:rPr>
              <a:t/>
            </a:r>
            <a:br>
              <a:rPr lang="ru-RU" sz="2400" dirty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Не соответствие места жительства и обучения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Поддельные документы 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1.MAZYR\Pictures\АИС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446"/>
          <a:stretch>
            <a:fillRect/>
          </a:stretch>
        </p:blipFill>
        <p:spPr bwMode="auto">
          <a:xfrm>
            <a:off x="304800" y="533400"/>
            <a:ext cx="5139559" cy="5867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Содержимое 5" descr="Рисунок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83411" y="4800600"/>
            <a:ext cx="1806114" cy="16810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93372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DSC_13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184400"/>
            <a:ext cx="4495800" cy="2997200"/>
          </a:xfrm>
          <a:prstGeom prst="rect">
            <a:avLst/>
          </a:prstGeom>
        </p:spPr>
      </p:pic>
      <p:pic>
        <p:nvPicPr>
          <p:cNvPr id="6" name="Содержимое 5" descr="Рисунок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477000" y="4287348"/>
            <a:ext cx="2667000" cy="257065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Артековец сегодня – Артековец всегда!</a:t>
            </a: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81685" y="2017455"/>
            <a:ext cx="426231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Первая делегация от Самарской области состояла из 15 человек</a:t>
            </a:r>
            <a:endParaRPr lang="ru-RU" sz="4000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1020762"/>
          </a:xfrm>
        </p:spPr>
        <p:txBody>
          <a:bodyPr>
            <a:normAutofit/>
          </a:bodyPr>
          <a:lstStyle/>
          <a:p>
            <a:pPr lvl="3" algn="ctr" rtl="0">
              <a:spcBef>
                <a:spcPct val="0"/>
              </a:spcBef>
            </a:pPr>
            <a:r>
              <a:rPr lang="ru-RU" sz="3100" b="1" dirty="0" smtClean="0">
                <a:solidFill>
                  <a:srgbClr val="C00000"/>
                </a:solidFill>
              </a:rPr>
              <a:t>Порядок </a:t>
            </a:r>
            <a:endParaRPr lang="ru-RU" sz="3100" b="1" dirty="0">
              <a:solidFill>
                <a:srgbClr val="C00000"/>
              </a:solidFill>
            </a:endParaRPr>
          </a:p>
        </p:txBody>
      </p:sp>
      <p:pic>
        <p:nvPicPr>
          <p:cNvPr id="12" name="Содержимое 5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15827" y="4495800"/>
            <a:ext cx="1501314" cy="1397320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04800" y="1219200"/>
            <a:ext cx="8382000" cy="4906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4.6.3. При предоставлении недостоверной или неполной информации о кандидате и заявленных им достижениях, </a:t>
            </a:r>
            <a:r>
              <a:rPr lang="ru-RU" b="1" dirty="0">
                <a:solidFill>
                  <a:srgbClr val="002060"/>
                </a:solidFill>
              </a:rPr>
              <a:t>заявка отклоняется</a:t>
            </a:r>
            <a:r>
              <a:rPr lang="ru-RU" dirty="0">
                <a:solidFill>
                  <a:srgbClr val="002060"/>
                </a:solidFill>
              </a:rPr>
              <a:t> Региональным оператором совместно с комиссией по распределению путевок в МДЦ «Артек» Самарской области.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32750025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Порядок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525963"/>
          </a:xfrm>
        </p:spPr>
        <p:txBody>
          <a:bodyPr>
            <a:normAutofit fontScale="85000" lnSpcReduction="1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В случае нарушения правил сопровождения и пребывания детей в МДЦ «Артек» дети досрочно прекращают пребывание в центре. Сопровождение детей к месту жительства осуществляется родителями/ законными представителями.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Расходы</a:t>
            </a:r>
            <a:r>
              <a:rPr lang="ru-RU" dirty="0">
                <a:solidFill>
                  <a:srgbClr val="002060"/>
                </a:solidFill>
              </a:rPr>
              <a:t>, связанные с возвращением к месту жительства осуществляются за счет средств родителей/ законных представителей. Произведенная ранее оплата за билеты производится в соответствии с требованиями авиаперевозчика.</a:t>
            </a:r>
          </a:p>
        </p:txBody>
      </p:sp>
    </p:spTree>
    <p:extLst>
      <p:ext uri="{BB962C8B-B14F-4D97-AF65-F5344CB8AC3E}">
        <p14:creationId xmlns="" xmlns:p14="http://schemas.microsoft.com/office/powerpoint/2010/main" val="1113427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Порядок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2.7. Дети, направляемые в МДЦ «Артек», </a:t>
            </a:r>
            <a:r>
              <a:rPr lang="ru-RU" b="1" dirty="0">
                <a:solidFill>
                  <a:srgbClr val="002060"/>
                </a:solidFill>
              </a:rPr>
              <a:t>не должны относиться</a:t>
            </a:r>
            <a:r>
              <a:rPr lang="ru-RU" dirty="0">
                <a:solidFill>
                  <a:srgbClr val="002060"/>
                </a:solidFill>
              </a:rPr>
              <a:t> к категории детей, в отношении которых комиссии по делам несовершеннолетних и защите их прав муниципальных районов и городских округов Самарской области проводят индивидуальную профилактическую работу, и состоять на учете в территориальных органах внутренних дел Министерства внутренних дел Российской Федерации по Самарской области.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327171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1020762"/>
          </a:xfrm>
        </p:spPr>
        <p:txBody>
          <a:bodyPr>
            <a:normAutofit/>
          </a:bodyPr>
          <a:lstStyle/>
          <a:p>
            <a:pPr lvl="3" algn="ctr" rtl="0">
              <a:spcBef>
                <a:spcPct val="0"/>
              </a:spcBef>
            </a:pPr>
            <a:r>
              <a:rPr lang="ru-RU" sz="3100" b="1" dirty="0" smtClean="0">
                <a:solidFill>
                  <a:srgbClr val="C00000"/>
                </a:solidFill>
              </a:rPr>
              <a:t>Наши действия:  </a:t>
            </a:r>
            <a:endParaRPr lang="ru-RU" sz="3100" b="1" dirty="0">
              <a:solidFill>
                <a:srgbClr val="C00000"/>
              </a:solidFill>
            </a:endParaRPr>
          </a:p>
        </p:txBody>
      </p:sp>
      <p:pic>
        <p:nvPicPr>
          <p:cNvPr id="12" name="Содержимое 5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15827" y="4495800"/>
            <a:ext cx="1501314" cy="1397320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04800" y="1219200"/>
            <a:ext cx="8382000" cy="4906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Директор ОУ: 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</a:rPr>
              <a:t>Вопрос родителям – Знакомство с Порядком </a:t>
            </a:r>
          </a:p>
          <a:p>
            <a:pPr>
              <a:buFontTx/>
              <a:buChar char="-"/>
            </a:pPr>
            <a:r>
              <a:rPr lang="ru-RU" dirty="0">
                <a:solidFill>
                  <a:srgbClr val="002060"/>
                </a:solidFill>
              </a:rPr>
              <a:t>Отсутствие медицинских противопоказаний 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</a:rPr>
              <a:t>Обязательная Характеристика  от ОУ 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</a:rPr>
              <a:t>Заверенные </a:t>
            </a:r>
            <a:r>
              <a:rPr lang="ru-RU" dirty="0" err="1" smtClean="0">
                <a:solidFill>
                  <a:srgbClr val="002060"/>
                </a:solidFill>
              </a:rPr>
              <a:t>сканкопии</a:t>
            </a:r>
            <a:r>
              <a:rPr lang="ru-RU" dirty="0" smtClean="0">
                <a:solidFill>
                  <a:srgbClr val="002060"/>
                </a:solidFill>
              </a:rPr>
              <a:t> грамот, дипломов в цвете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49647063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Порядок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5.7. Распоряжение министерства образования и науки Самарской </a:t>
            </a:r>
            <a:r>
              <a:rPr lang="ru-RU" dirty="0" smtClean="0"/>
              <a:t>области, </a:t>
            </a:r>
            <a:r>
              <a:rPr lang="ru-RU" dirty="0" err="1" smtClean="0"/>
              <a:t>скриншот</a:t>
            </a:r>
            <a:r>
              <a:rPr lang="ru-RU" dirty="0" smtClean="0"/>
              <a:t> личного кабинета с информацией, что путевка Оформлена </a:t>
            </a:r>
            <a:r>
              <a:rPr lang="ru-RU" dirty="0"/>
              <a:t>является </a:t>
            </a:r>
            <a:r>
              <a:rPr lang="ru-RU" b="1" dirty="0">
                <a:solidFill>
                  <a:srgbClr val="C00000"/>
                </a:solidFill>
              </a:rPr>
              <a:t>основанием отсутствия </a:t>
            </a:r>
            <a:r>
              <a:rPr lang="ru-RU" dirty="0"/>
              <a:t>ребенка в образовательном учреждении по уважительной причине и свидетельством продолжения образовательного процесса на базе МДЦ «Артек».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155254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Рисунок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77000" y="4287348"/>
            <a:ext cx="2667000" cy="257065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096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Артековец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сегодня – </a:t>
            </a:r>
            <a:r>
              <a:rPr kumimoji="0" lang="ru-RU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Артековец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всегда!</a:t>
            </a:r>
          </a:p>
        </p:txBody>
      </p:sp>
      <p:pic>
        <p:nvPicPr>
          <p:cNvPr id="9" name="Рисунок 8" descr="FJLoSEVF_T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1800" y="3124200"/>
            <a:ext cx="1701800" cy="1701800"/>
          </a:xfrm>
          <a:prstGeom prst="rect">
            <a:avLst/>
          </a:prstGeom>
        </p:spPr>
      </p:pic>
      <p:sp>
        <p:nvSpPr>
          <p:cNvPr id="10" name="Двойная стрелка вверх/вниз 9"/>
          <p:cNvSpPr/>
          <p:nvPr/>
        </p:nvSpPr>
        <p:spPr>
          <a:xfrm rot="18703020">
            <a:off x="2475980" y="2497496"/>
            <a:ext cx="598140" cy="981278"/>
          </a:xfrm>
          <a:prstGeom prst="up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войная стрелка вверх/вниз 10"/>
          <p:cNvSpPr/>
          <p:nvPr/>
        </p:nvSpPr>
        <p:spPr>
          <a:xfrm rot="10800000">
            <a:off x="3505200" y="4876800"/>
            <a:ext cx="556782" cy="762000"/>
          </a:xfrm>
          <a:prstGeom prst="up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Двойная стрелка вверх/вниз 11"/>
          <p:cNvSpPr/>
          <p:nvPr/>
        </p:nvSpPr>
        <p:spPr>
          <a:xfrm rot="3195797">
            <a:off x="4668395" y="2519338"/>
            <a:ext cx="685800" cy="964803"/>
          </a:xfrm>
          <a:prstGeom prst="up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57200" y="1524000"/>
            <a:ext cx="1905000" cy="990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Клуб «</a:t>
            </a:r>
            <a:r>
              <a:rPr lang="ru-RU" dirty="0" err="1" smtClean="0"/>
              <a:t>Артековцев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562600" y="1447800"/>
            <a:ext cx="2362200" cy="1066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Площадка по обмену опытом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667000" y="5715000"/>
            <a:ext cx="2209800" cy="990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Партнерская программа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Рисунок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77000" y="4287348"/>
            <a:ext cx="2667000" cy="257065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Артековец сегодня – Артековец всегда!</a:t>
            </a: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0" y="5943600"/>
            <a:ext cx="4385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Большие возможности за нами!</a:t>
            </a:r>
            <a:endParaRPr lang="ru-RU" sz="2400" dirty="0"/>
          </a:p>
        </p:txBody>
      </p:sp>
      <p:pic>
        <p:nvPicPr>
          <p:cNvPr id="10" name="Рисунок 9" descr="DSC073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600200"/>
            <a:ext cx="7156080" cy="39624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Рисунок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1" y="2286001"/>
            <a:ext cx="2137298" cy="2057400"/>
          </a:xfrm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2590800" y="2590800"/>
            <a:ext cx="6096000" cy="3535363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2015 год </a:t>
            </a:r>
            <a:r>
              <a:rPr lang="ru-RU" dirty="0" smtClean="0"/>
              <a:t>- 10 смен - 162 путевки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2016 год </a:t>
            </a:r>
            <a:r>
              <a:rPr lang="ru-RU" dirty="0" smtClean="0"/>
              <a:t>- 14 смен - </a:t>
            </a:r>
            <a:r>
              <a:rPr lang="ru-RU" dirty="0"/>
              <a:t>259 путевки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2017 год </a:t>
            </a:r>
            <a:r>
              <a:rPr lang="ru-RU" dirty="0" smtClean="0"/>
              <a:t>- </a:t>
            </a:r>
            <a:r>
              <a:rPr lang="ru-RU" dirty="0"/>
              <a:t>14 смен </a:t>
            </a:r>
            <a:r>
              <a:rPr lang="ru-RU" dirty="0" smtClean="0"/>
              <a:t>- 274 путевок + 22 </a:t>
            </a:r>
            <a:r>
              <a:rPr lang="ru-RU" dirty="0" err="1" smtClean="0"/>
              <a:t>темат</a:t>
            </a:r>
            <a:r>
              <a:rPr lang="ru-RU" dirty="0" smtClean="0"/>
              <a:t>. партнёры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2018 год </a:t>
            </a:r>
            <a:r>
              <a:rPr lang="ru-RU" dirty="0" smtClean="0"/>
              <a:t>- </a:t>
            </a:r>
            <a:r>
              <a:rPr lang="ru-RU" dirty="0"/>
              <a:t>14 смен </a:t>
            </a:r>
            <a:r>
              <a:rPr lang="ru-RU" dirty="0" smtClean="0"/>
              <a:t>- 254 путевок + Доп. Квота 20 путевок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2019 год </a:t>
            </a:r>
            <a:r>
              <a:rPr lang="ru-RU" dirty="0" smtClean="0"/>
              <a:t>- 15 смен - </a:t>
            </a:r>
            <a:r>
              <a:rPr lang="ru-RU" dirty="0" smtClean="0">
                <a:solidFill>
                  <a:srgbClr val="FF0000"/>
                </a:solidFill>
              </a:rPr>
              <a:t>335 человек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Смены в МДЦ «Артек» </a:t>
            </a:r>
          </a:p>
        </p:txBody>
      </p:sp>
    </p:spTree>
    <p:extLst>
      <p:ext uri="{BB962C8B-B14F-4D97-AF65-F5344CB8AC3E}">
        <p14:creationId xmlns="" xmlns:p14="http://schemas.microsoft.com/office/powerpoint/2010/main" val="67698594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2128" r="1276" b="4255"/>
          <a:stretch>
            <a:fillRect/>
          </a:stretch>
        </p:blipFill>
        <p:spPr bwMode="auto">
          <a:xfrm>
            <a:off x="76200" y="1981199"/>
            <a:ext cx="4648200" cy="352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Рисунок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943600" y="3907013"/>
            <a:ext cx="3200400" cy="295098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Артековец сегодня – Артековец всегда!</a:t>
            </a: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0600" y="1853148"/>
            <a:ext cx="380511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С 2017 года отбор детей в МДЦ «Артек» производится через АИС «Путевка»</a:t>
            </a:r>
            <a:endParaRPr lang="ru-RU" sz="40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Рисунок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62800" y="5014034"/>
            <a:ext cx="1981200" cy="184396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Региональный оператор по подбору и направлению в МДЦ «Артек»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81685" y="2209800"/>
            <a:ext cx="42623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1524000"/>
            <a:ext cx="8382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400" dirty="0" smtClean="0"/>
              <a:t>В соответствии с распоряжением министерства образования и науки Самарской области от </a:t>
            </a:r>
            <a:r>
              <a:rPr lang="ru-RU" sz="2400" b="1" dirty="0" smtClean="0"/>
              <a:t>14.01.2019 №9-р </a:t>
            </a:r>
            <a:r>
              <a:rPr lang="ru-RU" sz="2400" dirty="0" smtClean="0"/>
              <a:t>ГБОУ ДО СО «Самарский Дворец детского и юношеского творчества» является Региональным оператором по подбору и направлению обучающихся образовательных организаций Самарской области в МДЦ «Артек».</a:t>
            </a:r>
          </a:p>
          <a:p>
            <a:endParaRPr lang="ru-RU" dirty="0"/>
          </a:p>
        </p:txBody>
      </p:sp>
      <p:pic>
        <p:nvPicPr>
          <p:cNvPr id="11" name="Рисунок 10" descr="89b8e52b9d60df20d021484dbdd4176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600" y="4267200"/>
            <a:ext cx="3957320" cy="2413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779594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Функции Регионального Оператора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- осуществляет взаимодействие с МДЦ «Артек»; </a:t>
            </a:r>
          </a:p>
          <a:p>
            <a:pPr marL="0" indent="0">
              <a:buNone/>
            </a:pPr>
            <a:r>
              <a:rPr lang="ru-RU" dirty="0"/>
              <a:t>- проверяет заявки в АИС «Путевка» на </a:t>
            </a:r>
            <a:r>
              <a:rPr lang="ru-RU" b="1" dirty="0"/>
              <a:t>достоверность информации и полноту предоставленных документов;</a:t>
            </a:r>
          </a:p>
          <a:p>
            <a:pPr marL="0" indent="0">
              <a:buNone/>
            </a:pPr>
            <a:r>
              <a:rPr lang="ru-RU" dirty="0"/>
              <a:t>- принимает или отклоняет заявки в АИС «Путевка» в соответствии с пунктом 4.6. настоящего Порядка;</a:t>
            </a:r>
          </a:p>
          <a:p>
            <a:pPr marL="0" indent="0">
              <a:buNone/>
            </a:pPr>
            <a:r>
              <a:rPr lang="ru-RU" dirty="0"/>
              <a:t>- организует деятельность комиссии по распределению путевок в АИС «Путевка»;</a:t>
            </a:r>
          </a:p>
          <a:p>
            <a:pPr marL="0" indent="0">
              <a:buNone/>
            </a:pPr>
            <a:r>
              <a:rPr lang="ru-RU" dirty="0"/>
              <a:t>- приглашает родителей/законных представителей на родительское собрание в соответствии с пунктом 5.1. настоящего Порядка;</a:t>
            </a:r>
          </a:p>
          <a:p>
            <a:pPr marL="0" indent="0">
              <a:buNone/>
            </a:pPr>
            <a:r>
              <a:rPr lang="ru-RU" dirty="0"/>
              <a:t>- готовит необходимые документы для выезда делегации, проводит консультации по заполнению документов с родителями в соответствии с перечнем и формами, предлагаемым МДЦ «Артек</a:t>
            </a:r>
            <a:r>
              <a:rPr lang="ru-RU" dirty="0" smtClean="0"/>
              <a:t>».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1540394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1"/>
          <a:ext cx="9144002" cy="68699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990600"/>
                <a:gridCol w="1371600"/>
                <a:gridCol w="1110344"/>
                <a:gridCol w="1556656"/>
                <a:gridCol w="1055916"/>
                <a:gridCol w="1306286"/>
              </a:tblGrid>
              <a:tr h="430438">
                <a:tc rowSpan="2"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sz="2000" dirty="0" smtClean="0"/>
                        <a:t>ТУ</a:t>
                      </a:r>
                      <a:endParaRPr lang="ru-RU" sz="2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2016</a:t>
                      </a:r>
                      <a:endParaRPr lang="ru-RU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2017</a:t>
                      </a:r>
                      <a:endParaRPr lang="ru-RU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2018</a:t>
                      </a:r>
                      <a:endParaRPr lang="ru-RU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3043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Подали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Прошли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Подали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Прошли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Подали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Прошли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30438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Г.о. Самара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322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80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457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92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621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81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24541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Г.о. Тольятти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323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67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559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70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747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77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30438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Западное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99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30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172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34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214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29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30438"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 smtClean="0"/>
                        <a:t>Кинельское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21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57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58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9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30438"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 smtClean="0"/>
                        <a:t>Отрадненское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37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11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87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29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37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11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30438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Поволжское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79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14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75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17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68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18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30438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Северное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15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27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14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3409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Северо-восточное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11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15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3409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Северо-западное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18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43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14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30438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Центральное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37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9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36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56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30438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Юго-восточное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44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43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30438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Юго-западное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72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20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51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12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112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19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30438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Южное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26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17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16cec_5d2ddb62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20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Основные документы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Производственная программа </a:t>
            </a:r>
            <a:r>
              <a:rPr lang="ru-RU" b="1" dirty="0">
                <a:solidFill>
                  <a:srgbClr val="002060"/>
                </a:solidFill>
              </a:rPr>
              <a:t>«МДЦ «Артек» 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x-none" b="1" smtClean="0">
                <a:solidFill>
                  <a:srgbClr val="002060"/>
                </a:solidFill>
              </a:rPr>
              <a:t>ДОГОВОР </a:t>
            </a:r>
            <a:r>
              <a:rPr lang="ru-RU" b="1" dirty="0" smtClean="0">
                <a:solidFill>
                  <a:srgbClr val="002060"/>
                </a:solidFill>
              </a:rPr>
              <a:t>о </a:t>
            </a:r>
            <a:r>
              <a:rPr lang="ru-RU" b="1" dirty="0">
                <a:solidFill>
                  <a:srgbClr val="002060"/>
                </a:solidFill>
              </a:rPr>
              <a:t>направлении и приеме детей в ФГБОУ «МДЦ «Артек</a:t>
            </a:r>
            <a:r>
              <a:rPr lang="ru-RU" b="1" dirty="0" smtClean="0">
                <a:solidFill>
                  <a:srgbClr val="002060"/>
                </a:solidFill>
              </a:rPr>
              <a:t>» 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Правила поощрения детей путевками в ФГБОУ «МДЦ «Артек</a:t>
            </a:r>
            <a:r>
              <a:rPr lang="ru-RU" dirty="0" smtClean="0">
                <a:solidFill>
                  <a:srgbClr val="002060"/>
                </a:solidFill>
              </a:rPr>
              <a:t>»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Порядок </a:t>
            </a:r>
            <a:r>
              <a:rPr lang="ru-RU" b="1" dirty="0">
                <a:solidFill>
                  <a:srgbClr val="002060"/>
                </a:solidFill>
              </a:rPr>
              <a:t>подбора и направления обучающихся образовательных организаций Самарской области в МДЦ «Артек»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623</TotalTime>
  <Words>2000</Words>
  <Application>Microsoft Office PowerPoint</Application>
  <PresentationFormat>Экран (4:3)</PresentationFormat>
  <Paragraphs>229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Направление обучающихся образовательных организаций Самарской области в Международный детский центр «Артек» в 2019 году</vt:lpstr>
      <vt:lpstr>Слайд 2</vt:lpstr>
      <vt:lpstr>Слайд 3</vt:lpstr>
      <vt:lpstr>Слайд 4</vt:lpstr>
      <vt:lpstr>Слайд 5</vt:lpstr>
      <vt:lpstr>Региональный оператор по подбору и направлению в МДЦ «Артек»</vt:lpstr>
      <vt:lpstr>Функции Регионального Оператора </vt:lpstr>
      <vt:lpstr>Слайд 8</vt:lpstr>
      <vt:lpstr>Основные документы </vt:lpstr>
      <vt:lpstr> ДОГОВОР о направлении и приеме детей в ФГБОУ «МДЦ «Артек»  </vt:lpstr>
      <vt:lpstr> ДОГОВОР о направлении и приеме детей в ФГБОУ «МДЦ «Артек»  </vt:lpstr>
      <vt:lpstr> ДОГОВОР о направлении и приеме детей в ФГБОУ «МДЦ «Артек»  </vt:lpstr>
      <vt:lpstr> В рамках региональной квоты</vt:lpstr>
      <vt:lpstr> В рамках региональной квоты</vt:lpstr>
      <vt:lpstr> В рамках региональной квоты</vt:lpstr>
      <vt:lpstr> В МДЦ «Артек» не принимаются и подлежат направлению к месту жительства: </vt:lpstr>
      <vt:lpstr> МДЦ «Артек» вправе досрочно прекратить пребывание детей в МДЦ «Артек»</vt:lpstr>
      <vt:lpstr> Основной документ </vt:lpstr>
      <vt:lpstr>ПОРЯДОК</vt:lpstr>
      <vt:lpstr>ПОРЯДОК</vt:lpstr>
      <vt:lpstr>ПОРЯДОК</vt:lpstr>
      <vt:lpstr>ПОРЯДОК</vt:lpstr>
      <vt:lpstr>Характеристика  общеобразовательного учреждения </vt:lpstr>
      <vt:lpstr>Достижения </vt:lpstr>
      <vt:lpstr>Порядок </vt:lpstr>
      <vt:lpstr>Порядок </vt:lpstr>
      <vt:lpstr>Порядок </vt:lpstr>
      <vt:lpstr>Порядок </vt:lpstr>
      <vt:lpstr>Не соответствие пола  Не соответствие класса   Не соответствие места жительства и обучения  Поддельные документы </vt:lpstr>
      <vt:lpstr>Порядок </vt:lpstr>
      <vt:lpstr>Порядок </vt:lpstr>
      <vt:lpstr>Порядок </vt:lpstr>
      <vt:lpstr>Наши действия:  </vt:lpstr>
      <vt:lpstr>Порядок </vt:lpstr>
      <vt:lpstr>Слайд 35</vt:lpstr>
      <vt:lpstr>Слайд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Артековец сегодня – Артековец всегда!</dc:title>
  <dc:creator>Администратор</dc:creator>
  <cp:lastModifiedBy>Роман</cp:lastModifiedBy>
  <cp:revision>58</cp:revision>
  <dcterms:created xsi:type="dcterms:W3CDTF">2018-03-26T18:26:32Z</dcterms:created>
  <dcterms:modified xsi:type="dcterms:W3CDTF">2019-04-01T06:49:39Z</dcterms:modified>
</cp:coreProperties>
</file>