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24"/>
  </p:notesMasterIdLst>
  <p:sldIdLst>
    <p:sldId id="256" r:id="rId3"/>
    <p:sldId id="257" r:id="rId4"/>
    <p:sldId id="260" r:id="rId5"/>
    <p:sldId id="261" r:id="rId6"/>
    <p:sldId id="262" r:id="rId7"/>
    <p:sldId id="259" r:id="rId8"/>
    <p:sldId id="263" r:id="rId9"/>
    <p:sldId id="264" r:id="rId10"/>
    <p:sldId id="265" r:id="rId11"/>
    <p:sldId id="258" r:id="rId12"/>
    <p:sldId id="268" r:id="rId13"/>
    <p:sldId id="269" r:id="rId14"/>
    <p:sldId id="270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20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462D1-7104-4CBE-954E-CA615AB27D2F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DCDF5-6AD9-4A80-A27B-E138F431A6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917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F71641-FE26-48DF-AFBD-6161AE44E67E}" type="slidenum">
              <a:rPr lang="ru-RU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Для визуализации полного решения и получения ответов необходимо несколько раз щёлкнуть мышкой по пустому полю слайда.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DCDF5-6AD9-4A80-A27B-E138F431A6B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653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6A51278-266D-4E81-A8D5-B593AF37FEE5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F3EA04-BF7F-4E7B-B3D5-73C4282FDF23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16D5-ED0E-415B-BD7D-A9F7947B9515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65A04-8BFB-43E0-94CA-2868C2F711C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C71FBE9-B369-4466-A819-23E84E3816AB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D3FA6-7F36-4D6B-8C70-747813CB832E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FA32D-E3A2-496C-922C-C1735CE0C24C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50FB-EC51-4F53-9AEF-F26261C6936B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D3254-0D8E-4595-B4B7-7C6F9AF8C442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17142-25BB-45A8-B5EE-409F1EB1C9F1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63A-9382-49DA-9CE1-0C69597AB0B5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hyperlink" Target="http://www.bing.com/images/search?q=%d0%9a%d0%b0%d1%80%d1%82%d0%b8%d0%bd%d0%ba%d0%b0+%d0%bc%d0%b0%d0%b3%d0%b0%d0%b7%d0%b8%d0%bd%d0%b0+%d1%81%d1%82%d1%80%d0%be%d0%b9%d0%bc%d0%b0%d1%82%d0%b5%d1%80%d0%b8%d0%b0%d0%bb%d0%be%d0%b2+&amp;view=detailv2&amp;&amp;id=C1BB1D6B0E97B628DFF776094337ADAAD896ADCE&amp;selectedIndex=34&amp;ccid=AritUNJH&amp;simid=608030918858769385&amp;thid=OIP.M02b8ad50d24715ed13a03de5acf1f7a0o0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www.bing.com/images/search?q=%d0%9a%d0%b0%d1%80%d1%82%d0%b8%d0%bd%d0%ba%d0%b0+%d0%bc%d0%b0%d0%b3%d0%b0%d0%b7%d0%b8%d0%bd%d0%b0+%d1%81%d1%82%d1%80%d0%be%d0%b9%d0%bc%d0%b0%d1%82%d0%b5%d1%80%d0%b8%d0%b0%d0%bb%d0%be%d0%b2+&amp;view=detailv2&amp;&amp;id=A80FB3F442718AB029FA62D7291A46607CA25BD5&amp;selectedIndex=2&amp;ccid=oCSikRKR&amp;simid=608001481149646995&amp;thid=OIP.Ma024a2911291e2c9196541a6688ade19o0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www.bing.com/images/search?q=%d0%9a%d0%b0%d1%80%d1%82%d0%b8%d0%bd%d0%ba%d0%b0+%d0%bc%d0%b0%d0%b3%d0%b0%d0%b7%d0%b8%d0%bd%d0%b0+%d1%81%d1%82%d1%80%d0%be%d0%b9%d0%bc%d0%b0%d1%82%d0%b5%d1%80%d0%b8%d0%b0%d0%bb%d0%be%d0%b2+&amp;view=detailv2&amp;&amp;id=B51B91EF767042B5948CB6583FA923EFE10CFF82&amp;selectedIndex=43&amp;ccid=efNgr6vu&amp;simid=608040539586628825&amp;thid=OIP.M79f360afabeeb265c23ca7acf11a3042o0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5.jpeg"/><Relationship Id="rId4" Type="http://schemas.openxmlformats.org/officeDocument/2006/relationships/hyperlink" Target="http://www.bing.com/images/search?q=%d0%9a%d0%b0%d1%80%d1%82%d0%b8%d0%bd%d0%ba%d0%b0+%d0%bf%d0%bb%d0%b8%d0%bd%d1%82%d1%83%d1%81%d0%be%d0%b2+%d0%b4%d0%bb%d1%8f+%d0%bf%d0%be%d0%bb%d0%b0&amp;view=detailv2&amp;&amp;id=E98ACB32B4CEEE3331B46E29FE0CF4E7528790DA&amp;selectedIndex=98&amp;ccid=Ae4S9YYJ&amp;simid=608035076387898092&amp;thid=OIP.M01ee12f58609a238fdc77d629595a00do0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18.jpeg"/><Relationship Id="rId2" Type="http://schemas.openxmlformats.org/officeDocument/2006/relationships/hyperlink" Target="http://www.bing.com/images/search?q=%d0%9a%d0%b0%d1%80%d1%82%d0%b8%d0%bd%d0%ba%d0%b0+%d0%ba%d1%80%d0%b0%d1%81%d0%ba%d0%b8+%d0%b4%d0%bb%d1%8f+%d1%81%d1%82%d0%b5%d0%bd&amp;view=detailv2&amp;&amp;id=5D893C85982E848E7AE92B8A85728D1F5D10D94D&amp;selectedIndex=8&amp;ccid=6tPXPzCn&amp;simid=607994063739291969&amp;thid=OIP.Mead3d73f30a7fa0c61284706064e98b8o0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www.bing.com/images/search?q=%d0%9a%d0%b0%d1%80%d1%82%d0%b8%d0%bd%d0%ba%d0%b0+%d0%ba%d1%80%d0%b0%d1%81%d0%ba%d0%b8+%d0%b4%d0%bb%d1%8f+%d1%81%d1%82%d0%b5%d0%bd&amp;view=detailv2&amp;&amp;id=7D839B70DD51583682E5CD6722CB671A4DB1AC43&amp;selectedIndex=7&amp;ccid=GSuzxbc9&amp;simid=608046844595012227&amp;thid=OIP.M192bb3c5b73d5debe89821312febf41eo0" TargetMode="External"/><Relationship Id="rId5" Type="http://schemas.openxmlformats.org/officeDocument/2006/relationships/image" Target="../media/image17.jpeg"/><Relationship Id="rId4" Type="http://schemas.openxmlformats.org/officeDocument/2006/relationships/hyperlink" Target="http://www.bing.com/images/search?q=%d0%9a%d0%b0%d1%80%d1%82%d0%b8%d0%bd%d0%ba%d0%b0+%d0%ba%d1%80%d0%b0%d1%81%d0%ba%d0%b8+%d0%b4%d0%bb%d1%8f+%d1%81%d1%82%d0%b5%d0%bd&amp;view=detailv2&amp;&amp;id=FA158AEE48DFB613E8B9BB3107B851CABC555437&amp;selectedIndex=996&amp;ccid=U/ppZaMe&amp;simid=608037838048461733&amp;thid=OIP.M53fa6965a31ed28fab4ad1520d9edc3fo0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2979762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УРОК-ПРАКТИКУМ </a:t>
            </a:r>
            <a:b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теме</a:t>
            </a:r>
            <a:b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«ПЕРИМЕТР И ПЛОЩАДЬ ПРЯМОУГОЛЬНИКА»</a:t>
            </a:r>
          </a:p>
        </p:txBody>
      </p:sp>
    </p:spTree>
    <p:extLst>
      <p:ext uri="{BB962C8B-B14F-4D97-AF65-F5344CB8AC3E}">
        <p14:creationId xmlns:p14="http://schemas.microsoft.com/office/powerpoint/2010/main" val="3600073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712217"/>
              </p:ext>
            </p:extLst>
          </p:nvPr>
        </p:nvGraphicFramePr>
        <p:xfrm>
          <a:off x="2123728" y="1196752"/>
          <a:ext cx="4680525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5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5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5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53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53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53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53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53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753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753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499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8804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25922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22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22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22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22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22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22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229"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22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22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22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22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229"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922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15616" y="404664"/>
            <a:ext cx="7272808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Тема урока-практикума</a:t>
            </a:r>
          </a:p>
        </p:txBody>
      </p:sp>
    </p:spTree>
    <p:extLst>
      <p:ext uri="{BB962C8B-B14F-4D97-AF65-F5344CB8AC3E}">
        <p14:creationId xmlns:p14="http://schemas.microsoft.com/office/powerpoint/2010/main" val="247577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56692"/>
            <a:ext cx="2664296" cy="12241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омб 2"/>
          <p:cNvSpPr/>
          <p:nvPr/>
        </p:nvSpPr>
        <p:spPr>
          <a:xfrm>
            <a:off x="4643420" y="260648"/>
            <a:ext cx="1368152" cy="3528392"/>
          </a:xfrm>
          <a:prstGeom prst="diamon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ручное управление 3"/>
          <p:cNvSpPr/>
          <p:nvPr/>
        </p:nvSpPr>
        <p:spPr>
          <a:xfrm>
            <a:off x="6991984" y="355928"/>
            <a:ext cx="1515264" cy="2376264"/>
          </a:xfrm>
          <a:prstGeom prst="flowChartManualOperati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863588" y="3212976"/>
            <a:ext cx="1872208" cy="1872208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23928" y="3212976"/>
            <a:ext cx="576064" cy="230425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923928" y="3212976"/>
            <a:ext cx="3456384" cy="26642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5292080" y="5157192"/>
            <a:ext cx="2088232" cy="72008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4499992" y="5157192"/>
            <a:ext cx="792088" cy="3600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ятиугольник 14"/>
          <p:cNvSpPr/>
          <p:nvPr/>
        </p:nvSpPr>
        <p:spPr>
          <a:xfrm>
            <a:off x="6751016" y="3392996"/>
            <a:ext cx="1258592" cy="151216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580848" y="98072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  <a:endParaRPr lang="ru-RU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5147476" y="1717710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</a:t>
            </a:r>
            <a:endParaRPr lang="ru-RU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7635392" y="1071379"/>
            <a:ext cx="259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3</a:t>
            </a:r>
            <a:endParaRPr lang="ru-RU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1583668" y="3789040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4</a:t>
            </a:r>
            <a:endParaRPr lang="ru-RU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4643420" y="4373815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5</a:t>
            </a:r>
            <a:endParaRPr lang="ru-RU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7004520" y="3856692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6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41002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CEFC0"/>
            </a:gs>
            <a:gs pos="50000">
              <a:srgbClr val="FCEFC0">
                <a:gamma/>
                <a:tint val="0"/>
                <a:invGamma/>
              </a:srgbClr>
            </a:gs>
            <a:gs pos="100000">
              <a:srgbClr val="FCEF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1258888" y="3429000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1258888" y="1266825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1258888" y="2708275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1258888" y="549275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1258888" y="4149725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1914525" y="3429000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1914525" y="1987550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1914525" y="1266825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499" name="Rectangle 11"/>
          <p:cNvSpPr>
            <a:spLocks noChangeArrowheads="1"/>
          </p:cNvSpPr>
          <p:nvPr/>
        </p:nvSpPr>
        <p:spPr bwMode="auto">
          <a:xfrm>
            <a:off x="1914525" y="2708275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00" name="Rectangle 12"/>
          <p:cNvSpPr>
            <a:spLocks noChangeArrowheads="1"/>
          </p:cNvSpPr>
          <p:nvPr/>
        </p:nvSpPr>
        <p:spPr bwMode="auto">
          <a:xfrm>
            <a:off x="1914525" y="549275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01" name="Rectangle 13"/>
          <p:cNvSpPr>
            <a:spLocks noChangeArrowheads="1"/>
          </p:cNvSpPr>
          <p:nvPr/>
        </p:nvSpPr>
        <p:spPr bwMode="auto">
          <a:xfrm>
            <a:off x="1914525" y="4149725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02" name="Rectangle 14"/>
          <p:cNvSpPr>
            <a:spLocks noChangeArrowheads="1"/>
          </p:cNvSpPr>
          <p:nvPr/>
        </p:nvSpPr>
        <p:spPr bwMode="auto">
          <a:xfrm>
            <a:off x="2570163" y="3429000"/>
            <a:ext cx="657225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03" name="Rectangle 15"/>
          <p:cNvSpPr>
            <a:spLocks noChangeArrowheads="1"/>
          </p:cNvSpPr>
          <p:nvPr/>
        </p:nvSpPr>
        <p:spPr bwMode="auto">
          <a:xfrm>
            <a:off x="2570163" y="1987550"/>
            <a:ext cx="657225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04" name="Rectangle 16"/>
          <p:cNvSpPr>
            <a:spLocks noChangeArrowheads="1"/>
          </p:cNvSpPr>
          <p:nvPr/>
        </p:nvSpPr>
        <p:spPr bwMode="auto">
          <a:xfrm>
            <a:off x="2570163" y="1266825"/>
            <a:ext cx="657225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05" name="Rectangle 17"/>
          <p:cNvSpPr>
            <a:spLocks noChangeArrowheads="1"/>
          </p:cNvSpPr>
          <p:nvPr/>
        </p:nvSpPr>
        <p:spPr bwMode="auto">
          <a:xfrm>
            <a:off x="2570163" y="2708275"/>
            <a:ext cx="657225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06" name="Rectangle 18"/>
          <p:cNvSpPr>
            <a:spLocks noChangeArrowheads="1"/>
          </p:cNvSpPr>
          <p:nvPr/>
        </p:nvSpPr>
        <p:spPr bwMode="auto">
          <a:xfrm>
            <a:off x="2570163" y="549275"/>
            <a:ext cx="657225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07" name="Rectangle 19"/>
          <p:cNvSpPr>
            <a:spLocks noChangeArrowheads="1"/>
          </p:cNvSpPr>
          <p:nvPr/>
        </p:nvSpPr>
        <p:spPr bwMode="auto">
          <a:xfrm>
            <a:off x="2570163" y="4149725"/>
            <a:ext cx="657225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08" name="Rectangle 20"/>
          <p:cNvSpPr>
            <a:spLocks noChangeArrowheads="1"/>
          </p:cNvSpPr>
          <p:nvPr/>
        </p:nvSpPr>
        <p:spPr bwMode="auto">
          <a:xfrm>
            <a:off x="3227388" y="3429000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09" name="Rectangle 21"/>
          <p:cNvSpPr>
            <a:spLocks noChangeArrowheads="1"/>
          </p:cNvSpPr>
          <p:nvPr/>
        </p:nvSpPr>
        <p:spPr bwMode="auto">
          <a:xfrm>
            <a:off x="3227388" y="1987550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10" name="Rectangle 22"/>
          <p:cNvSpPr>
            <a:spLocks noChangeArrowheads="1"/>
          </p:cNvSpPr>
          <p:nvPr/>
        </p:nvSpPr>
        <p:spPr bwMode="auto">
          <a:xfrm>
            <a:off x="3227388" y="1266825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11" name="Rectangle 23"/>
          <p:cNvSpPr>
            <a:spLocks noChangeArrowheads="1"/>
          </p:cNvSpPr>
          <p:nvPr/>
        </p:nvSpPr>
        <p:spPr bwMode="auto">
          <a:xfrm>
            <a:off x="3227388" y="2708275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12" name="Rectangle 24"/>
          <p:cNvSpPr>
            <a:spLocks noChangeArrowheads="1"/>
          </p:cNvSpPr>
          <p:nvPr/>
        </p:nvSpPr>
        <p:spPr bwMode="auto">
          <a:xfrm>
            <a:off x="3227388" y="549275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13" name="Rectangle 25"/>
          <p:cNvSpPr>
            <a:spLocks noChangeArrowheads="1"/>
          </p:cNvSpPr>
          <p:nvPr/>
        </p:nvSpPr>
        <p:spPr bwMode="auto">
          <a:xfrm>
            <a:off x="3227388" y="4149725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14" name="Rectangle 26"/>
          <p:cNvSpPr>
            <a:spLocks noChangeArrowheads="1"/>
          </p:cNvSpPr>
          <p:nvPr/>
        </p:nvSpPr>
        <p:spPr bwMode="auto">
          <a:xfrm>
            <a:off x="3879850" y="3429000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15" name="Rectangle 27"/>
          <p:cNvSpPr>
            <a:spLocks noChangeArrowheads="1"/>
          </p:cNvSpPr>
          <p:nvPr/>
        </p:nvSpPr>
        <p:spPr bwMode="auto">
          <a:xfrm>
            <a:off x="3879850" y="1987550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16" name="Rectangle 28"/>
          <p:cNvSpPr>
            <a:spLocks noChangeArrowheads="1"/>
          </p:cNvSpPr>
          <p:nvPr/>
        </p:nvSpPr>
        <p:spPr bwMode="auto">
          <a:xfrm>
            <a:off x="3879850" y="1266825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17" name="Rectangle 29"/>
          <p:cNvSpPr>
            <a:spLocks noChangeArrowheads="1"/>
          </p:cNvSpPr>
          <p:nvPr/>
        </p:nvSpPr>
        <p:spPr bwMode="auto">
          <a:xfrm>
            <a:off x="3879850" y="2708275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18" name="Rectangle 30"/>
          <p:cNvSpPr>
            <a:spLocks noChangeArrowheads="1"/>
          </p:cNvSpPr>
          <p:nvPr/>
        </p:nvSpPr>
        <p:spPr bwMode="auto">
          <a:xfrm>
            <a:off x="3879850" y="549275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19" name="Rectangle 31"/>
          <p:cNvSpPr>
            <a:spLocks noChangeArrowheads="1"/>
          </p:cNvSpPr>
          <p:nvPr/>
        </p:nvSpPr>
        <p:spPr bwMode="auto">
          <a:xfrm>
            <a:off x="3879850" y="4149725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20" name="Rectangle 32"/>
          <p:cNvSpPr>
            <a:spLocks noChangeArrowheads="1"/>
          </p:cNvSpPr>
          <p:nvPr/>
        </p:nvSpPr>
        <p:spPr bwMode="auto">
          <a:xfrm>
            <a:off x="4535488" y="3429000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21" name="Rectangle 33"/>
          <p:cNvSpPr>
            <a:spLocks noChangeArrowheads="1"/>
          </p:cNvSpPr>
          <p:nvPr/>
        </p:nvSpPr>
        <p:spPr bwMode="auto">
          <a:xfrm>
            <a:off x="4535488" y="1987550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22" name="Rectangle 34"/>
          <p:cNvSpPr>
            <a:spLocks noChangeArrowheads="1"/>
          </p:cNvSpPr>
          <p:nvPr/>
        </p:nvSpPr>
        <p:spPr bwMode="auto">
          <a:xfrm>
            <a:off x="4535488" y="1266825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23" name="Rectangle 35"/>
          <p:cNvSpPr>
            <a:spLocks noChangeArrowheads="1"/>
          </p:cNvSpPr>
          <p:nvPr/>
        </p:nvSpPr>
        <p:spPr bwMode="auto">
          <a:xfrm>
            <a:off x="4535488" y="2708275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24" name="Rectangle 36"/>
          <p:cNvSpPr>
            <a:spLocks noChangeArrowheads="1"/>
          </p:cNvSpPr>
          <p:nvPr/>
        </p:nvSpPr>
        <p:spPr bwMode="auto">
          <a:xfrm>
            <a:off x="4535488" y="549275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25" name="Rectangle 37"/>
          <p:cNvSpPr>
            <a:spLocks noChangeArrowheads="1"/>
          </p:cNvSpPr>
          <p:nvPr/>
        </p:nvSpPr>
        <p:spPr bwMode="auto">
          <a:xfrm>
            <a:off x="4535488" y="4149725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26" name="Rectangle 38"/>
          <p:cNvSpPr>
            <a:spLocks noChangeArrowheads="1"/>
          </p:cNvSpPr>
          <p:nvPr/>
        </p:nvSpPr>
        <p:spPr bwMode="auto">
          <a:xfrm>
            <a:off x="5191125" y="3429000"/>
            <a:ext cx="657225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27" name="Rectangle 39"/>
          <p:cNvSpPr>
            <a:spLocks noChangeArrowheads="1"/>
          </p:cNvSpPr>
          <p:nvPr/>
        </p:nvSpPr>
        <p:spPr bwMode="auto">
          <a:xfrm>
            <a:off x="5191125" y="1987550"/>
            <a:ext cx="657225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28" name="Rectangle 40"/>
          <p:cNvSpPr>
            <a:spLocks noChangeArrowheads="1"/>
          </p:cNvSpPr>
          <p:nvPr/>
        </p:nvSpPr>
        <p:spPr bwMode="auto">
          <a:xfrm>
            <a:off x="5191125" y="1266825"/>
            <a:ext cx="657225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29" name="Rectangle 41"/>
          <p:cNvSpPr>
            <a:spLocks noChangeArrowheads="1"/>
          </p:cNvSpPr>
          <p:nvPr/>
        </p:nvSpPr>
        <p:spPr bwMode="auto">
          <a:xfrm>
            <a:off x="5191125" y="2708275"/>
            <a:ext cx="657225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30" name="Rectangle 42"/>
          <p:cNvSpPr>
            <a:spLocks noChangeArrowheads="1"/>
          </p:cNvSpPr>
          <p:nvPr/>
        </p:nvSpPr>
        <p:spPr bwMode="auto">
          <a:xfrm>
            <a:off x="5191125" y="549275"/>
            <a:ext cx="657225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31" name="Rectangle 43"/>
          <p:cNvSpPr>
            <a:spLocks noChangeArrowheads="1"/>
          </p:cNvSpPr>
          <p:nvPr/>
        </p:nvSpPr>
        <p:spPr bwMode="auto">
          <a:xfrm>
            <a:off x="5191125" y="4149725"/>
            <a:ext cx="657225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32" name="Rectangle 44"/>
          <p:cNvSpPr>
            <a:spLocks noChangeArrowheads="1"/>
          </p:cNvSpPr>
          <p:nvPr/>
        </p:nvSpPr>
        <p:spPr bwMode="auto">
          <a:xfrm>
            <a:off x="5848350" y="3429000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33" name="Rectangle 45"/>
          <p:cNvSpPr>
            <a:spLocks noChangeArrowheads="1"/>
          </p:cNvSpPr>
          <p:nvPr/>
        </p:nvSpPr>
        <p:spPr bwMode="auto">
          <a:xfrm>
            <a:off x="5848350" y="1987550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34" name="Rectangle 46"/>
          <p:cNvSpPr>
            <a:spLocks noChangeArrowheads="1"/>
          </p:cNvSpPr>
          <p:nvPr/>
        </p:nvSpPr>
        <p:spPr bwMode="auto">
          <a:xfrm>
            <a:off x="5848350" y="1266825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35" name="Rectangle 47"/>
          <p:cNvSpPr>
            <a:spLocks noChangeArrowheads="1"/>
          </p:cNvSpPr>
          <p:nvPr/>
        </p:nvSpPr>
        <p:spPr bwMode="auto">
          <a:xfrm>
            <a:off x="5848350" y="2708275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36" name="Rectangle 48"/>
          <p:cNvSpPr>
            <a:spLocks noChangeArrowheads="1"/>
          </p:cNvSpPr>
          <p:nvPr/>
        </p:nvSpPr>
        <p:spPr bwMode="auto">
          <a:xfrm>
            <a:off x="5848350" y="549275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37" name="Rectangle 49"/>
          <p:cNvSpPr>
            <a:spLocks noChangeArrowheads="1"/>
          </p:cNvSpPr>
          <p:nvPr/>
        </p:nvSpPr>
        <p:spPr bwMode="auto">
          <a:xfrm>
            <a:off x="5848350" y="4149725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38" name="Rectangle 50"/>
          <p:cNvSpPr>
            <a:spLocks noChangeArrowheads="1"/>
          </p:cNvSpPr>
          <p:nvPr/>
        </p:nvSpPr>
        <p:spPr bwMode="auto">
          <a:xfrm>
            <a:off x="6503988" y="3429000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39" name="Rectangle 51"/>
          <p:cNvSpPr>
            <a:spLocks noChangeArrowheads="1"/>
          </p:cNvSpPr>
          <p:nvPr/>
        </p:nvSpPr>
        <p:spPr bwMode="auto">
          <a:xfrm>
            <a:off x="6503988" y="1987550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40" name="Rectangle 52"/>
          <p:cNvSpPr>
            <a:spLocks noChangeArrowheads="1"/>
          </p:cNvSpPr>
          <p:nvPr/>
        </p:nvSpPr>
        <p:spPr bwMode="auto">
          <a:xfrm>
            <a:off x="6556375" y="1262063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41" name="Rectangle 53"/>
          <p:cNvSpPr>
            <a:spLocks noChangeArrowheads="1"/>
          </p:cNvSpPr>
          <p:nvPr/>
        </p:nvSpPr>
        <p:spPr bwMode="auto">
          <a:xfrm>
            <a:off x="6503988" y="2708275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42" name="Rectangle 54"/>
          <p:cNvSpPr>
            <a:spLocks noChangeArrowheads="1"/>
          </p:cNvSpPr>
          <p:nvPr/>
        </p:nvSpPr>
        <p:spPr bwMode="auto">
          <a:xfrm>
            <a:off x="6503988" y="549275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43" name="Rectangle 55"/>
          <p:cNvSpPr>
            <a:spLocks noChangeArrowheads="1"/>
          </p:cNvSpPr>
          <p:nvPr/>
        </p:nvSpPr>
        <p:spPr bwMode="auto">
          <a:xfrm>
            <a:off x="6503988" y="4149725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45" name="Rectangle 57"/>
          <p:cNvSpPr>
            <a:spLocks noChangeArrowheads="1"/>
          </p:cNvSpPr>
          <p:nvPr/>
        </p:nvSpPr>
        <p:spPr bwMode="auto">
          <a:xfrm>
            <a:off x="7159625" y="3429000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46" name="Rectangle 58"/>
          <p:cNvSpPr>
            <a:spLocks noChangeArrowheads="1"/>
          </p:cNvSpPr>
          <p:nvPr/>
        </p:nvSpPr>
        <p:spPr bwMode="auto">
          <a:xfrm>
            <a:off x="7156450" y="1987550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47" name="Rectangle 59"/>
          <p:cNvSpPr>
            <a:spLocks noChangeArrowheads="1"/>
          </p:cNvSpPr>
          <p:nvPr/>
        </p:nvSpPr>
        <p:spPr bwMode="auto">
          <a:xfrm>
            <a:off x="7156450" y="1266825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48" name="Rectangle 60"/>
          <p:cNvSpPr>
            <a:spLocks noChangeArrowheads="1"/>
          </p:cNvSpPr>
          <p:nvPr/>
        </p:nvSpPr>
        <p:spPr bwMode="auto">
          <a:xfrm>
            <a:off x="7156450" y="2708275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49" name="Rectangle 61"/>
          <p:cNvSpPr>
            <a:spLocks noChangeArrowheads="1"/>
          </p:cNvSpPr>
          <p:nvPr/>
        </p:nvSpPr>
        <p:spPr bwMode="auto">
          <a:xfrm>
            <a:off x="7156450" y="549275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50" name="Rectangle 62"/>
          <p:cNvSpPr>
            <a:spLocks noChangeArrowheads="1"/>
          </p:cNvSpPr>
          <p:nvPr/>
        </p:nvSpPr>
        <p:spPr bwMode="auto">
          <a:xfrm>
            <a:off x="7156450" y="4149725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552" name="Text Box 64"/>
          <p:cNvSpPr txBox="1">
            <a:spLocks noChangeArrowheads="1"/>
          </p:cNvSpPr>
          <p:nvPr/>
        </p:nvSpPr>
        <p:spPr bwMode="auto">
          <a:xfrm>
            <a:off x="2282825" y="549275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>
                <a:solidFill>
                  <a:srgbClr val="00000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63560" name="Text Box 72"/>
          <p:cNvSpPr txBox="1">
            <a:spLocks noChangeArrowheads="1"/>
          </p:cNvSpPr>
          <p:nvPr/>
        </p:nvSpPr>
        <p:spPr bwMode="auto">
          <a:xfrm>
            <a:off x="5046770" y="549274"/>
            <a:ext cx="47582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i="1" dirty="0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ru-RU" sz="3600" b="1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3562" name="Rectangle 74"/>
          <p:cNvSpPr>
            <a:spLocks noChangeArrowheads="1"/>
          </p:cNvSpPr>
          <p:nvPr/>
        </p:nvSpPr>
        <p:spPr bwMode="auto">
          <a:xfrm>
            <a:off x="1922463" y="1270000"/>
            <a:ext cx="1295400" cy="2881312"/>
          </a:xfrm>
          <a:prstGeom prst="rect">
            <a:avLst/>
          </a:prstGeom>
          <a:solidFill>
            <a:schemeClr val="accent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3563" name="Rectangle 75"/>
          <p:cNvSpPr>
            <a:spLocks noChangeArrowheads="1"/>
          </p:cNvSpPr>
          <p:nvPr/>
        </p:nvSpPr>
        <p:spPr bwMode="auto">
          <a:xfrm>
            <a:off x="3859212" y="1282383"/>
            <a:ext cx="2663825" cy="2881312"/>
          </a:xfrm>
          <a:prstGeom prst="rect">
            <a:avLst/>
          </a:prstGeom>
          <a:solidFill>
            <a:srgbClr val="FF99CC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565" name="Text Box 77"/>
              <p:cNvSpPr txBox="1">
                <a:spLocks noChangeArrowheads="1"/>
              </p:cNvSpPr>
              <p:nvPr/>
            </p:nvSpPr>
            <p:spPr bwMode="auto">
              <a:xfrm>
                <a:off x="4994364" y="2345690"/>
                <a:ext cx="1468544" cy="923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5400" b="1" i="1" dirty="0" smtClean="0">
                              <a:solidFill>
                                <a:srgbClr val="3366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5400" b="1" i="1" dirty="0" smtClean="0">
                              <a:solidFill>
                                <a:srgbClr val="3366CC"/>
                              </a:solidFill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ru-RU" sz="5400" b="1" i="1" dirty="0" smtClean="0">
                              <a:solidFill>
                                <a:srgbClr val="3366CC"/>
                              </a:solidFill>
                              <a:latin typeface="Cambria Math"/>
                            </a:rPr>
                            <m:t>кв</m:t>
                          </m:r>
                        </m:sub>
                      </m:sSub>
                      <m:r>
                        <a:rPr lang="en-US" sz="5400" b="1" i="1" dirty="0" smtClean="0">
                          <a:solidFill>
                            <a:srgbClr val="3366CC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5400" b="1" i="1" dirty="0">
                  <a:solidFill>
                    <a:srgbClr val="3366CC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63565" name="Text 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94364" y="2345690"/>
                <a:ext cx="1468544" cy="92333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570" name="Rectangle 82"/>
          <p:cNvSpPr>
            <a:spLocks noChangeArrowheads="1"/>
          </p:cNvSpPr>
          <p:nvPr/>
        </p:nvSpPr>
        <p:spPr bwMode="auto">
          <a:xfrm>
            <a:off x="179388" y="188913"/>
            <a:ext cx="8785225" cy="6480175"/>
          </a:xfrm>
          <a:prstGeom prst="rect">
            <a:avLst/>
          </a:prstGeom>
          <a:noFill/>
          <a:ln w="76200" cmpd="tri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62188" y="1987550"/>
            <a:ext cx="61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s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858639" y="4758243"/>
            <a:ext cx="21117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S = </a:t>
            </a:r>
            <a:r>
              <a:rPr lang="en-US" sz="4800" dirty="0" err="1"/>
              <a:t>ab</a:t>
            </a:r>
            <a:endParaRPr lang="ru-RU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427982" y="4739163"/>
                <a:ext cx="2403823" cy="7218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dirty="0" smtClean="0">
                            <a:solidFill>
                              <a:srgbClr val="3366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1" dirty="0">
                            <a:solidFill>
                              <a:srgbClr val="3366CC"/>
                            </a:solidFill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ru-RU" sz="4000" b="1" i="1" dirty="0">
                            <a:solidFill>
                              <a:srgbClr val="3366CC"/>
                            </a:solidFill>
                            <a:latin typeface="Cambria Math"/>
                          </a:rPr>
                          <m:t>кв</m:t>
                        </m:r>
                      </m:sub>
                    </m:sSub>
                  </m:oMath>
                </a14:m>
                <a:r>
                  <a:rPr lang="en-US" sz="4000" dirty="0"/>
                  <a:t> </a:t>
                </a:r>
                <a:r>
                  <a:rPr lang="en-US" sz="4000" b="1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ru-RU" sz="4000" b="1" dirty="0">
                  <a:solidFill>
                    <a:schemeClr val="accent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2" y="4739163"/>
                <a:ext cx="2403823" cy="721801"/>
              </a:xfrm>
              <a:prstGeom prst="rect">
                <a:avLst/>
              </a:prstGeom>
              <a:blipFill rotWithShape="1">
                <a:blip r:embed="rId4"/>
                <a:stretch>
                  <a:fillRect t="-13445" b="-344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Rectangle 57"/>
          <p:cNvSpPr>
            <a:spLocks noChangeArrowheads="1"/>
          </p:cNvSpPr>
          <p:nvPr/>
        </p:nvSpPr>
        <p:spPr bwMode="auto">
          <a:xfrm>
            <a:off x="1258887" y="1982788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1422797" y="2359342"/>
            <a:ext cx="327818" cy="63418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00"/>
                </a:solidFill>
              </a:rPr>
              <a:t>b</a:t>
            </a:r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295" y="5804088"/>
            <a:ext cx="279963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/>
              <a:t>P = 2(a + b)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427982" y="5805264"/>
            <a:ext cx="1944218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/>
              <a:t>P =</a:t>
            </a:r>
            <a:r>
              <a:rPr lang="ru-RU" sz="4000" b="1" dirty="0"/>
              <a:t>4а</a:t>
            </a:r>
          </a:p>
        </p:txBody>
      </p:sp>
    </p:spTree>
    <p:extLst>
      <p:ext uri="{BB962C8B-B14F-4D97-AF65-F5344CB8AC3E}">
        <p14:creationId xmlns:p14="http://schemas.microsoft.com/office/powerpoint/2010/main" val="70445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35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3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35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52" grpId="0"/>
      <p:bldP spid="63560" grpId="0"/>
      <p:bldP spid="63562" grpId="0" animBg="1"/>
      <p:bldP spid="63563" grpId="0" animBg="1"/>
      <p:bldP spid="63565" grpId="0"/>
      <p:bldP spid="2" grpId="0"/>
      <p:bldP spid="3" grpId="0"/>
      <p:bldP spid="4" grpId="0"/>
      <p:bldP spid="63491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033643"/>
              </p:ext>
            </p:extLst>
          </p:nvPr>
        </p:nvGraphicFramePr>
        <p:xfrm>
          <a:off x="251520" y="1124744"/>
          <a:ext cx="3384376" cy="26670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692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2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ПАСПОРТ 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 ПАПЫ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Как называется</a:t>
                      </a:r>
                    </a:p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фигура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Обозначение фигуры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Периметр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Площадь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3608" y="404664"/>
            <a:ext cx="7416824" cy="584775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Семья прямоугольников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672247"/>
              </p:ext>
            </p:extLst>
          </p:nvPr>
        </p:nvGraphicFramePr>
        <p:xfrm>
          <a:off x="5045576" y="1124744"/>
          <a:ext cx="3384376" cy="266192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692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2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5208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ПАСПОРТ 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 МАМЫ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Как называется</a:t>
                      </a:r>
                    </a:p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фигура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Обозначение фигуры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Периметр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Площадь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190958"/>
              </p:ext>
            </p:extLst>
          </p:nvPr>
        </p:nvGraphicFramePr>
        <p:xfrm>
          <a:off x="683568" y="4005064"/>
          <a:ext cx="3384376" cy="266192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692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2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СВИДЕТЕЛЬСТВО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  СЫНА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Как называется</a:t>
                      </a:r>
                    </a:p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фигура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Обозначение фигуры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Периметр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Площадь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519012"/>
              </p:ext>
            </p:extLst>
          </p:nvPr>
        </p:nvGraphicFramePr>
        <p:xfrm>
          <a:off x="4644008" y="4005064"/>
          <a:ext cx="3384376" cy="26670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692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2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СВИДЕТЕЛЬСТВО  ДОЧЕРИ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Как называется</a:t>
                      </a:r>
                    </a:p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фигура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Обозначение фигуры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Периметр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Площадь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528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188640"/>
            <a:ext cx="4464496" cy="648072"/>
          </a:xfrm>
          <a:solidFill>
            <a:schemeClr val="accent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КОМНАТЫ</a:t>
            </a:r>
          </a:p>
        </p:txBody>
      </p:sp>
      <p:pic>
        <p:nvPicPr>
          <p:cNvPr id="3" name="Рисунок 2" descr="http://homedesigninteriorphoto.com/_ph/6/2/55611200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34" y="1196752"/>
            <a:ext cx="3362885" cy="2448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://tse2.mm.bing.net/th?id=OIP.M68d9bad8c7250ea41c69affae1aa968fH0&amp;pid=15.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196752"/>
            <a:ext cx="3312368" cy="2448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www.remontbp.com/wp-content/uploads/2014/02/39_min5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" y="3967511"/>
            <a:ext cx="3874770" cy="2567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www.stroim-s-umom.ru/wp-content/uploads/2012/09/828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861048"/>
            <a:ext cx="3569970" cy="26695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79512" y="875291"/>
            <a:ext cx="1285603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гостиная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28184" y="1012086"/>
            <a:ext cx="2520280" cy="369332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7030A0"/>
                </a:solidFill>
              </a:rPr>
              <a:t>Комната дочери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94194" y="4409995"/>
            <a:ext cx="1733237" cy="36933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Комната сына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512" y="4293096"/>
            <a:ext cx="2455103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Комната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36137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how-win.ru/wp-content/uploads/2014/10/kak-narisovat-komnatu-karandashom-poetapn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597" y="1016732"/>
            <a:ext cx="8640960" cy="568863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835696" y="332656"/>
            <a:ext cx="5688632" cy="36933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ИЗМЕРЕНИЯ  КОМНАТЫ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259632" y="5000981"/>
            <a:ext cx="1872208" cy="652374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101099" y="5157192"/>
            <a:ext cx="348796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717324" y="3071410"/>
            <a:ext cx="1" cy="251783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691680" y="3158970"/>
            <a:ext cx="19889" cy="194056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1835696" y="4690719"/>
            <a:ext cx="864241" cy="49805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7020272" y="3647111"/>
            <a:ext cx="648072" cy="25202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7817151" y="3158970"/>
            <a:ext cx="0" cy="289698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3146067" y="3356992"/>
            <a:ext cx="3312368" cy="16439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4586227" y="47405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195736" y="53271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6717325" y="4178986"/>
            <a:ext cx="158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7200292" y="377632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7817151" y="4363652"/>
            <a:ext cx="283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2213484" y="4359233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1331640" y="396099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endParaRPr lang="ru-RU" dirty="0"/>
          </a:p>
        </p:txBody>
      </p:sp>
      <p:sp>
        <p:nvSpPr>
          <p:cNvPr id="54" name="Фигура, имеющая форму буквы L 53"/>
          <p:cNvSpPr/>
          <p:nvPr/>
        </p:nvSpPr>
        <p:spPr>
          <a:xfrm>
            <a:off x="6327341" y="3292524"/>
            <a:ext cx="216024" cy="272952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6111317" y="3349461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1403648" y="108164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3515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tse1.mm.bing.net/th?&amp;id=OIP.M02b8ad50d24715ed13a03de5acf1f7a0o0&amp;w=299&amp;h=224&amp;c=0&amp;pid=1.9&amp;rs=0&amp;p=0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138" y="1142692"/>
            <a:ext cx="3653862" cy="29343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http://tse1.mm.bing.net/th?&amp;id=OIP.M79f360afabeeb265c23ca7acf11a3042o0&amp;w=222&amp;h=300&amp;c=0&amp;pid=1.9&amp;rs=0&amp;p=0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780742"/>
            <a:ext cx="2113915" cy="2860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://tse1.mm.bing.net/th?&amp;id=OIP.Ma024a2911291e2c9196541a6688ade19o0&amp;w=300&amp;h=225&amp;c=0&amp;pid=1.9&amp;rs=0&amp;p=0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077072"/>
            <a:ext cx="3528392" cy="259228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763688" y="332656"/>
            <a:ext cx="5544616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ИДЕМ В МАГАЗИН СТРОЙМАТЕРИАЛОВ</a:t>
            </a:r>
          </a:p>
        </p:txBody>
      </p:sp>
    </p:spTree>
    <p:extLst>
      <p:ext uri="{BB962C8B-B14F-4D97-AF65-F5344CB8AC3E}">
        <p14:creationId xmlns:p14="http://schemas.microsoft.com/office/powerpoint/2010/main" val="4270497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tse3.mm.bing.net/th?id=OIP.M27ab3e77e23bc7b131bfc275b1b5c8a7o0&amp;pid=15.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052736"/>
            <a:ext cx="3436104" cy="3168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http://ogodom.ru/wp-content/uploads/2013/05/plintus-pol-napolnyj-vybrat-foto-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662" y="1052736"/>
            <a:ext cx="4096385" cy="30505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://tse1.mm.bing.net/th?&amp;id=OIP.M01ee12f58609a238fdc77d629595a00do0&amp;w=264&amp;h=198&amp;c=0&amp;pid=1.9&amp;rs=0&amp;p=0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653136"/>
            <a:ext cx="2516505" cy="18872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115616" y="332656"/>
            <a:ext cx="669674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ДЛЯ ПОЛА ВЫБИРАЕМ ЛИНОЛЕУМ И ПЛИНТУС</a:t>
            </a:r>
          </a:p>
        </p:txBody>
      </p:sp>
    </p:spTree>
    <p:extLst>
      <p:ext uri="{BB962C8B-B14F-4D97-AF65-F5344CB8AC3E}">
        <p14:creationId xmlns:p14="http://schemas.microsoft.com/office/powerpoint/2010/main" val="8260962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tse1.mm.bing.net/th?&amp;id=OIP.Mead3d73f30a7fa0c61284706064e98b8o0&amp;w=300&amp;h=202&amp;c=0&amp;pid=1.9&amp;rs=0&amp;p=0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96752"/>
            <a:ext cx="3312368" cy="252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http://tse1.mm.bing.net/th?&amp;id=OIP.M53fa6965a31ed28fab4ad1520d9edc3fo0&amp;w=300&amp;h=171&amp;c=0&amp;pid=1.9&amp;rs=0&amp;p=0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12776"/>
            <a:ext cx="2860040" cy="1631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://tse1.mm.bing.net/th?&amp;id=OIP.M192bb3c5b73d5debe89821312febf41eo0&amp;w=300&amp;h=199&amp;c=0&amp;pid=1.9&amp;rs=0&amp;p=0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000" y="4149080"/>
            <a:ext cx="3626264" cy="25202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971600" y="332656"/>
            <a:ext cx="756084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ДЛЯ ПОТОЛКА И СТЕН ПОДБЕРЕМ КРАСКУ</a:t>
            </a:r>
          </a:p>
        </p:txBody>
      </p:sp>
    </p:spTree>
    <p:extLst>
      <p:ext uri="{BB962C8B-B14F-4D97-AF65-F5344CB8AC3E}">
        <p14:creationId xmlns:p14="http://schemas.microsoft.com/office/powerpoint/2010/main" val="12234377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899900"/>
              </p:ext>
            </p:extLst>
          </p:nvPr>
        </p:nvGraphicFramePr>
        <p:xfrm>
          <a:off x="1475656" y="1340768"/>
          <a:ext cx="6432376" cy="159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4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07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55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Магазин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Линолеум</a:t>
                      </a:r>
                    </a:p>
                    <a:p>
                      <a:r>
                        <a:rPr lang="ru-RU" sz="1400" dirty="0">
                          <a:solidFill>
                            <a:srgbClr val="7030A0"/>
                          </a:solidFill>
                        </a:rPr>
                        <a:t>за 1 кв. 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Плинтус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за 1 м</a:t>
                      </a:r>
                    </a:p>
                    <a:p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Краска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за 1 банку</a:t>
                      </a:r>
                    </a:p>
                    <a:p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7030A0"/>
                          </a:solidFill>
                        </a:rPr>
                        <a:t>Доставка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 рублях</a:t>
                      </a:r>
                    </a:p>
                    <a:p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7030A0"/>
                          </a:solidFill>
                        </a:rPr>
                        <a:t>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850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75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320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500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7030A0"/>
                          </a:solidFill>
                        </a:rPr>
                        <a:t>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950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60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318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600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03648" y="404664"/>
            <a:ext cx="65527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/>
              <a:t>У вас есть на выбор два магазина А и В  и цены в них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3356992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 банки хватает на покраску 10 кв. м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1620" y="3933056"/>
            <a:ext cx="7056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ЗАДАНИЕ на уроке: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Вы должны отремонтировать пол и потолок.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Посчитайте стоимость покупки в каждом магазине и выберите выгодный  по цене вариант.</a:t>
            </a:r>
          </a:p>
          <a:p>
            <a:endParaRPr lang="ru-RU" b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2217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16632"/>
            <a:ext cx="7056784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По горизонтали: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1. Четырехугольник , у которого все углы прямые, называется ………..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 = 2(a + b)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Формула для расчета ………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3.  Если длину стороны квадрата возвести в квадрат, то мы найдем ее.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216507"/>
              </p:ext>
            </p:extLst>
          </p:nvPr>
        </p:nvGraphicFramePr>
        <p:xfrm>
          <a:off x="1403648" y="1340768"/>
          <a:ext cx="6264695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62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626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962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9471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252351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704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897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е 14"/>
          <p:cNvSpPr txBox="1"/>
          <p:nvPr/>
        </p:nvSpPr>
        <p:spPr>
          <a:xfrm>
            <a:off x="395536" y="3429000"/>
            <a:ext cx="2448272" cy="1944216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Ф.И.___________________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1. Мне на уроке понравилось 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работал(а) в полную силу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2. Задания мне показалось трудными 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3. У меня не было желания работать. 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Сегодня не мой день 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u="sng" dirty="0">
                <a:effectLst/>
                <a:latin typeface="Calibri"/>
                <a:ea typeface="Calibri"/>
                <a:cs typeface="Times New Roman"/>
              </a:rPr>
              <a:t>Главным результатом считаю  </a:t>
            </a: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_________________________________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_____________________________</a:t>
            </a:r>
            <a:r>
              <a:rPr lang="ru-RU" sz="1000" b="1" dirty="0">
                <a:effectLst/>
                <a:latin typeface="Calibri"/>
                <a:ea typeface="Calibri"/>
                <a:cs typeface="Times New Roman"/>
              </a:rPr>
              <a:t>____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effectLst/>
                <a:latin typeface="Calibri"/>
                <a:ea typeface="Calibri"/>
                <a:cs typeface="Times New Roman"/>
              </a:rPr>
              <a:t>_______________________________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9" name="Поле 15"/>
          <p:cNvSpPr txBox="1"/>
          <p:nvPr/>
        </p:nvSpPr>
        <p:spPr>
          <a:xfrm>
            <a:off x="2915816" y="3443537"/>
            <a:ext cx="2376264" cy="1931567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Ф.И.___________________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1. Мне на уроке понравилось 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работал(а) в полную силу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2. Задания мне показалось трудными 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3. У меня не было желания работать. 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Сегодня не мой день 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u="sng" dirty="0">
                <a:effectLst/>
                <a:latin typeface="Calibri"/>
                <a:ea typeface="Calibri"/>
                <a:cs typeface="Times New Roman"/>
              </a:rPr>
              <a:t>Главным результатом считаю  </a:t>
            </a: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_________________________________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_____________________________</a:t>
            </a:r>
            <a:r>
              <a:rPr lang="ru-RU" sz="1000" b="1" dirty="0">
                <a:effectLst/>
                <a:latin typeface="Calibri"/>
                <a:ea typeface="Calibri"/>
                <a:cs typeface="Times New Roman"/>
              </a:rPr>
              <a:t>____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effectLst/>
                <a:latin typeface="Calibri"/>
                <a:ea typeface="Calibri"/>
                <a:cs typeface="Times New Roman"/>
              </a:rPr>
              <a:t>_______________________________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b="1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оле 15"/>
          <p:cNvSpPr txBox="1"/>
          <p:nvPr/>
        </p:nvSpPr>
        <p:spPr>
          <a:xfrm>
            <a:off x="5412541" y="3443537"/>
            <a:ext cx="2664296" cy="1944217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Ф.И.___________________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1. Мне на уроке понравилось 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работал(а) в полную силу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2. Задания мне показалось трудными 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3. У меня не было желания работать. 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Сегодня не мой день 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u="sng" dirty="0">
                <a:effectLst/>
                <a:latin typeface="Calibri"/>
                <a:ea typeface="Calibri"/>
                <a:cs typeface="Times New Roman"/>
              </a:rPr>
              <a:t>Главным результатом считаю  </a:t>
            </a: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_________________________________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_____________________________</a:t>
            </a:r>
            <a:r>
              <a:rPr lang="ru-RU" sz="1000" b="1" dirty="0">
                <a:effectLst/>
                <a:latin typeface="Calibri"/>
                <a:ea typeface="Calibri"/>
                <a:cs typeface="Times New Roman"/>
              </a:rPr>
              <a:t>____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effectLst/>
                <a:latin typeface="Calibri"/>
                <a:ea typeface="Calibri"/>
                <a:cs typeface="Times New Roman"/>
              </a:rPr>
              <a:t>_______________________________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b="1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9572" y="2025714"/>
            <a:ext cx="770485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Обведи номер 1, 2 или 3. </a:t>
            </a:r>
          </a:p>
          <a:p>
            <a:r>
              <a:rPr lang="ru-RU" dirty="0"/>
              <a:t>Запишите то, что считаете главным результатом сегодняшнего урока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19672" y="516305"/>
            <a:ext cx="525658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500" dirty="0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Рефлексия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21665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6285636" y="4332440"/>
            <a:ext cx="2667000" cy="2514600"/>
            <a:chOff x="3936" y="2640"/>
            <a:chExt cx="1680" cy="1584"/>
          </a:xfrm>
        </p:grpSpPr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3936" y="2640"/>
              <a:ext cx="1680" cy="1584"/>
              <a:chOff x="3552" y="3120"/>
              <a:chExt cx="1146" cy="1200"/>
            </a:xfrm>
          </p:grpSpPr>
          <p:pic>
            <p:nvPicPr>
              <p:cNvPr id="6" name="Picture 7" descr="0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52" y="3120"/>
                <a:ext cx="1146" cy="1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" name="AutoShape 8"/>
              <p:cNvSpPr>
                <a:spLocks noChangeArrowheads="1"/>
              </p:cNvSpPr>
              <p:nvPr/>
            </p:nvSpPr>
            <p:spPr bwMode="auto">
              <a:xfrm rot="2111389">
                <a:off x="3901" y="3460"/>
                <a:ext cx="480" cy="432"/>
              </a:xfrm>
              <a:prstGeom prst="irregularSeal2">
                <a:avLst/>
              </a:prstGeom>
              <a:solidFill>
                <a:srgbClr val="009900"/>
              </a:solidFill>
              <a:ln w="9525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5" name="Oval 9"/>
            <p:cNvSpPr>
              <a:spLocks noChangeArrowheads="1"/>
            </p:cNvSpPr>
            <p:nvPr/>
          </p:nvSpPr>
          <p:spPr bwMode="auto">
            <a:xfrm rot="2397453">
              <a:off x="4896" y="3216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0" y="152400"/>
            <a:ext cx="5257800" cy="4038600"/>
          </a:xfrm>
          <a:prstGeom prst="cloudCallout">
            <a:avLst>
              <a:gd name="adj1" fmla="val 88134"/>
              <a:gd name="adj2" fmla="val 61319"/>
            </a:avLst>
          </a:prstGeom>
          <a:solidFill>
            <a:srgbClr val="99CCFF"/>
          </a:solidFill>
          <a:ln w="38100">
            <a:solidFill>
              <a:srgbClr val="666699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</a:rPr>
              <a:t>    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</a:rPr>
              <a:t>Ну вот и закончился</a:t>
            </a:r>
            <a:r>
              <a:rPr kumimoji="0" lang="ru-RU" sz="2800" b="1" i="0" u="none" strike="noStrike" kern="0" cap="none" spc="0" normalizeH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</a:rPr>
              <a:t>наш</a:t>
            </a:r>
            <a:r>
              <a:rPr kumimoji="0" lang="ru-RU" sz="2800" b="1" i="0" u="none" strike="noStrike" kern="0" cap="none" spc="0" normalizeH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</a:rPr>
              <a:t>познавательный</a:t>
            </a:r>
            <a:r>
              <a:rPr kumimoji="0" lang="ru-RU" sz="2800" b="1" i="0" u="none" strike="noStrike" kern="0" cap="none" spc="0" normalizeH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</a:rPr>
              <a:t>практикум.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</a:rPr>
              <a:t>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</a:rPr>
              <a:t>ВСЕМ СПАСИБО за урок!!!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93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48" y="168955"/>
            <a:ext cx="719455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889934"/>
              </p:ext>
            </p:extLst>
          </p:nvPr>
        </p:nvGraphicFramePr>
        <p:xfrm>
          <a:off x="1403648" y="1340768"/>
          <a:ext cx="6264695" cy="5365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62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626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962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9471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252351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704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254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719455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058619"/>
              </p:ext>
            </p:extLst>
          </p:nvPr>
        </p:nvGraphicFramePr>
        <p:xfrm>
          <a:off x="1403648" y="1340768"/>
          <a:ext cx="6264695" cy="5365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62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626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962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9471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252351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704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894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719455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931688"/>
              </p:ext>
            </p:extLst>
          </p:nvPr>
        </p:nvGraphicFramePr>
        <p:xfrm>
          <a:off x="1403648" y="1340768"/>
          <a:ext cx="6264695" cy="5365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62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626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962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9471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252351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704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873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671195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964139"/>
              </p:ext>
            </p:extLst>
          </p:nvPr>
        </p:nvGraphicFramePr>
        <p:xfrm>
          <a:off x="1475656" y="1492331"/>
          <a:ext cx="6264695" cy="5365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62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626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962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9471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252351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704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52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6711950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976731"/>
              </p:ext>
            </p:extLst>
          </p:nvPr>
        </p:nvGraphicFramePr>
        <p:xfrm>
          <a:off x="1475656" y="1492331"/>
          <a:ext cx="6264695" cy="5215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62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626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962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9471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252351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704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47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71195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030266"/>
              </p:ext>
            </p:extLst>
          </p:nvPr>
        </p:nvGraphicFramePr>
        <p:xfrm>
          <a:off x="1475656" y="1492331"/>
          <a:ext cx="6264695" cy="5157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62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626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962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9471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252351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704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739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671195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430509"/>
              </p:ext>
            </p:extLst>
          </p:nvPr>
        </p:nvGraphicFramePr>
        <p:xfrm>
          <a:off x="1536616" y="1827611"/>
          <a:ext cx="6264695" cy="4922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62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7243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626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962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9471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252351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704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636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942</TotalTime>
  <Words>751</Words>
  <Application>Microsoft Office PowerPoint</Application>
  <PresentationFormat>Экран (4:3)</PresentationFormat>
  <Paragraphs>459</Paragraphs>
  <Slides>21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31" baseType="lpstr">
      <vt:lpstr>Arial</vt:lpstr>
      <vt:lpstr>Calibri</vt:lpstr>
      <vt:lpstr>Cambria Math</vt:lpstr>
      <vt:lpstr>Franklin Gothic Book</vt:lpstr>
      <vt:lpstr>Franklin Gothic Medium</vt:lpstr>
      <vt:lpstr>Monotype Corsiva</vt:lpstr>
      <vt:lpstr>Times New Roman</vt:lpstr>
      <vt:lpstr>Wingdings 2</vt:lpstr>
      <vt:lpstr>Тема Office</vt:lpstr>
      <vt:lpstr>Трек</vt:lpstr>
      <vt:lpstr>УРОК-ПРАКТИКУМ  по теме «ПЕРИМЕТР И ПЛОЩАДЬ ПРЯМОУГОЛЬНИКА»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КОМНАТЫ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УРОК-ПРАКТИКУМ  по теме «ПЕРИМЕТР И ПЛОЩАДЬ ПРЯМОУГОЛЬНИКА»</dc:title>
  <dc:creator>1</dc:creator>
  <cp:lastModifiedBy>Елена</cp:lastModifiedBy>
  <cp:revision>51</cp:revision>
  <cp:lastPrinted>2023-04-24T18:14:59Z</cp:lastPrinted>
  <dcterms:created xsi:type="dcterms:W3CDTF">2016-01-08T06:03:33Z</dcterms:created>
  <dcterms:modified xsi:type="dcterms:W3CDTF">2023-04-24T19:23:00Z</dcterms:modified>
</cp:coreProperties>
</file>