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2" r:id="rId2"/>
  </p:sldMasterIdLst>
  <p:notesMasterIdLst>
    <p:notesMasterId r:id="rId24"/>
  </p:notesMasterIdLst>
  <p:sldIdLst>
    <p:sldId id="256" r:id="rId3"/>
    <p:sldId id="257" r:id="rId4"/>
    <p:sldId id="260" r:id="rId5"/>
    <p:sldId id="261" r:id="rId6"/>
    <p:sldId id="262" r:id="rId7"/>
    <p:sldId id="259" r:id="rId8"/>
    <p:sldId id="263" r:id="rId9"/>
    <p:sldId id="264" r:id="rId10"/>
    <p:sldId id="265" r:id="rId11"/>
    <p:sldId id="258" r:id="rId12"/>
    <p:sldId id="268" r:id="rId13"/>
    <p:sldId id="269" r:id="rId14"/>
    <p:sldId id="270" r:id="rId15"/>
    <p:sldId id="273" r:id="rId16"/>
    <p:sldId id="274" r:id="rId17"/>
    <p:sldId id="275" r:id="rId18"/>
    <p:sldId id="276" r:id="rId19"/>
    <p:sldId id="277" r:id="rId20"/>
    <p:sldId id="278" r:id="rId21"/>
    <p:sldId id="279" r:id="rId22"/>
    <p:sldId id="280" r:id="rId23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0"/>
    <p:restoredTop sz="94660"/>
  </p:normalViewPr>
  <p:slideViewPr>
    <p:cSldViewPr>
      <p:cViewPr varScale="1">
        <p:scale>
          <a:sx n="85" d="100"/>
          <a:sy n="85" d="100"/>
        </p:scale>
        <p:origin x="209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7462D1-7104-4CBE-954E-CA615AB27D2F}" type="datetimeFigureOut">
              <a:rPr lang="ru-RU" smtClean="0"/>
              <a:t>24.04.2023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5DCDF5-6AD9-4A80-A27B-E138F431A6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99178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6F71641-FE26-48DF-AFBD-6161AE44E67E}" type="slidenum">
              <a:rPr lang="ru-RU">
                <a:solidFill>
                  <a:prstClr val="black"/>
                </a:solidFill>
              </a:rPr>
              <a:pPr/>
              <a:t>12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Для визуализации полного решения и получения ответов необходимо несколько раз щёлкнуть мышкой по пустому полю слайда.</a:t>
            </a:r>
          </a:p>
          <a:p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5DCDF5-6AD9-4A80-A27B-E138F431A6B0}" type="slidenum">
              <a:rPr lang="ru-RU" smtClean="0"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36531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F6A51278-266D-4E81-A8D5-B593AF37FEE5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27" name="Объект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EEF3EA04-BF7F-4E7B-B3D5-73C4282FDF23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D16D5-ED0E-415B-BD7D-A9F7947B9515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65A04-8BFB-43E0-94CA-2868C2F711C9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28" name="Объект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5C71FBE9-B369-4466-A819-23E84E3816AB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D3FA6-7F36-4D6B-8C70-747813CB832E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FA32D-E3A2-496C-922C-C1735CE0C24C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050FB-EC51-4F53-9AEF-F26261C6936B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D3254-0D8E-4595-B4B7-7C6F9AF8C442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17142-25BB-45A8-B5EE-409F1EB1C9F1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A563A-9382-49DA-9CE1-0C69597AB0B5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24.04.2023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24.04.2023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24.04.2023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24.04.2023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24.04.2023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0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7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7" Type="http://schemas.openxmlformats.org/officeDocument/2006/relationships/image" Target="../media/image12.jpeg"/><Relationship Id="rId2" Type="http://schemas.openxmlformats.org/officeDocument/2006/relationships/hyperlink" Target="http://www.bing.com/images/search?q=%d0%9a%d0%b0%d1%80%d1%82%d0%b8%d0%bd%d0%ba%d0%b0+%d0%bc%d0%b0%d0%b3%d0%b0%d0%b7%d0%b8%d0%bd%d0%b0+%d1%81%d1%82%d1%80%d0%be%d0%b9%d0%bc%d0%b0%d1%82%d0%b5%d1%80%d0%b8%d0%b0%d0%bb%d0%be%d0%b2+&amp;view=detailv2&amp;&amp;id=C1BB1D6B0E97B628DFF776094337ADAAD896ADCE&amp;selectedIndex=34&amp;ccid=AritUNJH&amp;simid=608030918858769385&amp;thid=OIP.M02b8ad50d24715ed13a03de5acf1f7a0o0" TargetMode="External"/><Relationship Id="rId1" Type="http://schemas.openxmlformats.org/officeDocument/2006/relationships/slideLayout" Target="../slideLayouts/slideLayout18.xml"/><Relationship Id="rId6" Type="http://schemas.openxmlformats.org/officeDocument/2006/relationships/hyperlink" Target="http://www.bing.com/images/search?q=%d0%9a%d0%b0%d1%80%d1%82%d0%b8%d0%bd%d0%ba%d0%b0+%d0%bc%d0%b0%d0%b3%d0%b0%d0%b7%d0%b8%d0%bd%d0%b0+%d1%81%d1%82%d1%80%d0%be%d0%b9%d0%bc%d0%b0%d1%82%d0%b5%d1%80%d0%b8%d0%b0%d0%bb%d0%be%d0%b2+&amp;view=detailv2&amp;&amp;id=A80FB3F442718AB029FA62D7291A46607CA25BD5&amp;selectedIndex=2&amp;ccid=oCSikRKR&amp;simid=608001481149646995&amp;thid=OIP.Ma024a2911291e2c9196541a6688ade19o0" TargetMode="External"/><Relationship Id="rId5" Type="http://schemas.openxmlformats.org/officeDocument/2006/relationships/image" Target="../media/image11.jpeg"/><Relationship Id="rId4" Type="http://schemas.openxmlformats.org/officeDocument/2006/relationships/hyperlink" Target="http://www.bing.com/images/search?q=%d0%9a%d0%b0%d1%80%d1%82%d0%b8%d0%bd%d0%ba%d0%b0+%d0%bc%d0%b0%d0%b3%d0%b0%d0%b7%d0%b8%d0%bd%d0%b0+%d1%81%d1%82%d1%80%d0%be%d0%b9%d0%bc%d0%b0%d1%82%d0%b5%d1%80%d0%b8%d0%b0%d0%bb%d0%be%d0%b2+&amp;view=detailv2&amp;&amp;id=B51B91EF767042B5948CB6583FA923EFE10CFF82&amp;selectedIndex=43&amp;ccid=efNgr6vu&amp;simid=608040539586628825&amp;thid=OIP.M79f360afabeeb265c23ca7acf11a3042o0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15.jpeg"/><Relationship Id="rId4" Type="http://schemas.openxmlformats.org/officeDocument/2006/relationships/hyperlink" Target="http://www.bing.com/images/search?q=%d0%9a%d0%b0%d1%80%d1%82%d0%b8%d0%bd%d0%ba%d0%b0+%d0%bf%d0%bb%d0%b8%d0%bd%d1%82%d1%83%d1%81%d0%be%d0%b2+%d0%b4%d0%bb%d1%8f+%d0%bf%d0%be%d0%bb%d0%b0&amp;view=detailv2&amp;&amp;id=E98ACB32B4CEEE3331B46E29FE0CF4E7528790DA&amp;selectedIndex=98&amp;ccid=Ae4S9YYJ&amp;simid=608035076387898092&amp;thid=OIP.M01ee12f58609a238fdc77d629595a00do0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7" Type="http://schemas.openxmlformats.org/officeDocument/2006/relationships/image" Target="../media/image18.jpeg"/><Relationship Id="rId2" Type="http://schemas.openxmlformats.org/officeDocument/2006/relationships/hyperlink" Target="http://www.bing.com/images/search?q=%d0%9a%d0%b0%d1%80%d1%82%d0%b8%d0%bd%d0%ba%d0%b0+%d0%ba%d1%80%d0%b0%d1%81%d0%ba%d0%b8+%d0%b4%d0%bb%d1%8f+%d1%81%d1%82%d0%b5%d0%bd&amp;view=detailv2&amp;&amp;id=5D893C85982E848E7AE92B8A85728D1F5D10D94D&amp;selectedIndex=8&amp;ccid=6tPXPzCn&amp;simid=607994063739291969&amp;thid=OIP.Mead3d73f30a7fa0c61284706064e98b8o0" TargetMode="External"/><Relationship Id="rId1" Type="http://schemas.openxmlformats.org/officeDocument/2006/relationships/slideLayout" Target="../slideLayouts/slideLayout18.xml"/><Relationship Id="rId6" Type="http://schemas.openxmlformats.org/officeDocument/2006/relationships/hyperlink" Target="http://www.bing.com/images/search?q=%d0%9a%d0%b0%d1%80%d1%82%d0%b8%d0%bd%d0%ba%d0%b0+%d0%ba%d1%80%d0%b0%d1%81%d0%ba%d0%b8+%d0%b4%d0%bb%d1%8f+%d1%81%d1%82%d0%b5%d0%bd&amp;view=detailv2&amp;&amp;id=7D839B70DD51583682E5CD6722CB671A4DB1AC43&amp;selectedIndex=7&amp;ccid=GSuzxbc9&amp;simid=608046844595012227&amp;thid=OIP.M192bb3c5b73d5debe89821312febf41eo0" TargetMode="External"/><Relationship Id="rId5" Type="http://schemas.openxmlformats.org/officeDocument/2006/relationships/image" Target="../media/image17.jpeg"/><Relationship Id="rId4" Type="http://schemas.openxmlformats.org/officeDocument/2006/relationships/hyperlink" Target="http://www.bing.com/images/search?q=%d0%9a%d0%b0%d1%80%d1%82%d0%b8%d0%bd%d0%ba%d0%b0+%d0%ba%d1%80%d0%b0%d1%81%d0%ba%d0%b8+%d0%b4%d0%bb%d1%8f+%d1%81%d1%82%d0%b5%d0%bd&amp;view=detailv2&amp;&amp;id=FA158AEE48DFB613E8B9BB3107B851CABC555437&amp;selectedIndex=996&amp;ccid=U/ppZaMe&amp;simid=608037838048461733&amp;thid=OIP.M53fa6965a31ed28fab4ad1520d9edc3fo0" TargetMode="Externa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124744"/>
            <a:ext cx="7772400" cy="2979762"/>
          </a:xfr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>
            <a:normAutofit/>
          </a:bodyPr>
          <a:lstStyle/>
          <a:p>
            <a: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УРОК-ПРАКТИКУМ </a:t>
            </a:r>
            <a:b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по теме</a:t>
            </a:r>
            <a:b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«ПЕРИМЕТР И ПЛОЩАДЬ ПРЯМОУГОЛЬНИКА»</a:t>
            </a:r>
          </a:p>
        </p:txBody>
      </p:sp>
    </p:spTree>
    <p:extLst>
      <p:ext uri="{BB962C8B-B14F-4D97-AF65-F5344CB8AC3E}">
        <p14:creationId xmlns:p14="http://schemas.microsoft.com/office/powerpoint/2010/main" val="36000737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8712217"/>
              </p:ext>
            </p:extLst>
          </p:nvPr>
        </p:nvGraphicFramePr>
        <p:xfrm>
          <a:off x="2123728" y="1196752"/>
          <a:ext cx="4680525" cy="493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53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5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53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53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53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753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753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7532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7532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7532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7532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27532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275325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275325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2499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288032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288043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</a:tblGrid>
              <a:tr h="259229"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9229"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9229"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Л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Щ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Ь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9229"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9229"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9229"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9229"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9229">
                <a:tc>
                  <a:txBody>
                    <a:bodyPr/>
                    <a:lstStyle/>
                    <a:p>
                      <a:endParaRPr lang="ru-RU" sz="1200" b="1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latin typeface="Times New Roman" pitchFamily="18" charset="0"/>
                          <a:cs typeface="Times New Roman" pitchFamily="18" charset="0"/>
                        </a:rPr>
                        <a:t>Е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latin typeface="Times New Roman" pitchFamily="18" charset="0"/>
                          <a:cs typeface="Times New Roman" pitchFamily="18" charset="0"/>
                        </a:rPr>
                        <a:t>Р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Е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latin typeface="Times New Roman" pitchFamily="18" charset="0"/>
                          <a:cs typeface="Times New Roman" pitchFamily="18" charset="0"/>
                        </a:rPr>
                        <a:t>Р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9229"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9229"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mpd="sng">
                      <a:noFill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9229"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mpd="sng">
                      <a:noFill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9229"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9229">
                <a:tc>
                  <a:txBody>
                    <a:bodyPr/>
                    <a:lstStyle/>
                    <a:p>
                      <a:endParaRPr lang="ru-RU" sz="1200" b="1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Я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Л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Ь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59229"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115616" y="404664"/>
            <a:ext cx="7272808" cy="70788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r>
              <a:rPr lang="ru-RU" sz="4000" b="1" dirty="0">
                <a:solidFill>
                  <a:srgbClr val="C00000"/>
                </a:solidFill>
              </a:rPr>
              <a:t>Тема урока-практикума</a:t>
            </a:r>
          </a:p>
        </p:txBody>
      </p:sp>
    </p:spTree>
    <p:extLst>
      <p:ext uri="{BB962C8B-B14F-4D97-AF65-F5344CB8AC3E}">
        <p14:creationId xmlns:p14="http://schemas.microsoft.com/office/powerpoint/2010/main" val="24757774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656692"/>
            <a:ext cx="2664296" cy="122413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Ромб 2"/>
          <p:cNvSpPr/>
          <p:nvPr/>
        </p:nvSpPr>
        <p:spPr>
          <a:xfrm>
            <a:off x="4643420" y="260648"/>
            <a:ext cx="1368152" cy="3528392"/>
          </a:xfrm>
          <a:prstGeom prst="diamond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Блок-схема: ручное управление 3"/>
          <p:cNvSpPr/>
          <p:nvPr/>
        </p:nvSpPr>
        <p:spPr>
          <a:xfrm>
            <a:off x="6991984" y="355928"/>
            <a:ext cx="1515264" cy="2376264"/>
          </a:xfrm>
          <a:prstGeom prst="flowChartManualOperation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Блок-схема: процесс 4"/>
          <p:cNvSpPr/>
          <p:nvPr/>
        </p:nvSpPr>
        <p:spPr>
          <a:xfrm>
            <a:off x="863588" y="3212976"/>
            <a:ext cx="1872208" cy="1872208"/>
          </a:xfrm>
          <a:prstGeom prst="flowChartProcess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3923928" y="3212976"/>
            <a:ext cx="576064" cy="2304256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3923928" y="3212976"/>
            <a:ext cx="3456384" cy="2664296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flipH="1" flipV="1">
            <a:off x="5292080" y="5157192"/>
            <a:ext cx="2088232" cy="72008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flipH="1">
            <a:off x="4499992" y="5157192"/>
            <a:ext cx="792088" cy="36004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Пятиугольник 14"/>
          <p:cNvSpPr/>
          <p:nvPr/>
        </p:nvSpPr>
        <p:spPr>
          <a:xfrm>
            <a:off x="6751016" y="3392996"/>
            <a:ext cx="1258592" cy="1512168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1580848" y="980728"/>
            <a:ext cx="4320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1</a:t>
            </a:r>
            <a:endParaRPr lang="ru-RU" sz="2800" dirty="0"/>
          </a:p>
        </p:txBody>
      </p:sp>
      <p:sp>
        <p:nvSpPr>
          <p:cNvPr id="18" name="TextBox 17"/>
          <p:cNvSpPr txBox="1"/>
          <p:nvPr/>
        </p:nvSpPr>
        <p:spPr>
          <a:xfrm>
            <a:off x="5147476" y="1717710"/>
            <a:ext cx="3600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2</a:t>
            </a:r>
            <a:endParaRPr lang="ru-RU" sz="3200" dirty="0"/>
          </a:p>
        </p:txBody>
      </p:sp>
      <p:sp>
        <p:nvSpPr>
          <p:cNvPr id="19" name="TextBox 18"/>
          <p:cNvSpPr txBox="1"/>
          <p:nvPr/>
        </p:nvSpPr>
        <p:spPr>
          <a:xfrm>
            <a:off x="7635392" y="1071379"/>
            <a:ext cx="2599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3</a:t>
            </a:r>
            <a:endParaRPr lang="ru-RU" sz="3600" dirty="0"/>
          </a:p>
        </p:txBody>
      </p:sp>
      <p:sp>
        <p:nvSpPr>
          <p:cNvPr id="20" name="TextBox 19"/>
          <p:cNvSpPr txBox="1"/>
          <p:nvPr/>
        </p:nvSpPr>
        <p:spPr>
          <a:xfrm>
            <a:off x="1583668" y="3789040"/>
            <a:ext cx="432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4</a:t>
            </a:r>
            <a:endParaRPr lang="ru-RU" sz="3200" dirty="0"/>
          </a:p>
        </p:txBody>
      </p:sp>
      <p:sp>
        <p:nvSpPr>
          <p:cNvPr id="21" name="TextBox 20"/>
          <p:cNvSpPr txBox="1"/>
          <p:nvPr/>
        </p:nvSpPr>
        <p:spPr>
          <a:xfrm>
            <a:off x="4643420" y="4373815"/>
            <a:ext cx="5040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5</a:t>
            </a:r>
            <a:endParaRPr lang="ru-RU" sz="3600" dirty="0"/>
          </a:p>
        </p:txBody>
      </p:sp>
      <p:sp>
        <p:nvSpPr>
          <p:cNvPr id="23" name="TextBox 22"/>
          <p:cNvSpPr txBox="1"/>
          <p:nvPr/>
        </p:nvSpPr>
        <p:spPr>
          <a:xfrm>
            <a:off x="7004520" y="3856692"/>
            <a:ext cx="2880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6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4410021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CEFC0"/>
            </a:gs>
            <a:gs pos="50000">
              <a:srgbClr val="FCEFC0">
                <a:gamma/>
                <a:tint val="0"/>
                <a:invGamma/>
              </a:srgbClr>
            </a:gs>
            <a:gs pos="100000">
              <a:srgbClr val="FCEFC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ChangeArrowheads="1"/>
          </p:cNvSpPr>
          <p:nvPr/>
        </p:nvSpPr>
        <p:spPr bwMode="auto">
          <a:xfrm>
            <a:off x="1258888" y="3429000"/>
            <a:ext cx="655637" cy="720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3492" name="Rectangle 4"/>
          <p:cNvSpPr>
            <a:spLocks noChangeArrowheads="1"/>
          </p:cNvSpPr>
          <p:nvPr/>
        </p:nvSpPr>
        <p:spPr bwMode="auto">
          <a:xfrm>
            <a:off x="1258888" y="1266825"/>
            <a:ext cx="655637" cy="720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3493" name="Rectangle 5"/>
          <p:cNvSpPr>
            <a:spLocks noChangeArrowheads="1"/>
          </p:cNvSpPr>
          <p:nvPr/>
        </p:nvSpPr>
        <p:spPr bwMode="auto">
          <a:xfrm>
            <a:off x="1258888" y="2708275"/>
            <a:ext cx="655637" cy="720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3494" name="Rectangle 6"/>
          <p:cNvSpPr>
            <a:spLocks noChangeArrowheads="1"/>
          </p:cNvSpPr>
          <p:nvPr/>
        </p:nvSpPr>
        <p:spPr bwMode="auto">
          <a:xfrm>
            <a:off x="1258888" y="549275"/>
            <a:ext cx="655637" cy="720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3495" name="Rectangle 7"/>
          <p:cNvSpPr>
            <a:spLocks noChangeArrowheads="1"/>
          </p:cNvSpPr>
          <p:nvPr/>
        </p:nvSpPr>
        <p:spPr bwMode="auto">
          <a:xfrm>
            <a:off x="1258888" y="4149725"/>
            <a:ext cx="655637" cy="720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3496" name="Rectangle 8"/>
          <p:cNvSpPr>
            <a:spLocks noChangeArrowheads="1"/>
          </p:cNvSpPr>
          <p:nvPr/>
        </p:nvSpPr>
        <p:spPr bwMode="auto">
          <a:xfrm>
            <a:off x="1914525" y="3429000"/>
            <a:ext cx="655638" cy="720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3497" name="Rectangle 9"/>
          <p:cNvSpPr>
            <a:spLocks noChangeArrowheads="1"/>
          </p:cNvSpPr>
          <p:nvPr/>
        </p:nvSpPr>
        <p:spPr bwMode="auto">
          <a:xfrm>
            <a:off x="1914525" y="1987550"/>
            <a:ext cx="655638" cy="720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3498" name="Rectangle 10"/>
          <p:cNvSpPr>
            <a:spLocks noChangeArrowheads="1"/>
          </p:cNvSpPr>
          <p:nvPr/>
        </p:nvSpPr>
        <p:spPr bwMode="auto">
          <a:xfrm>
            <a:off x="1914525" y="1266825"/>
            <a:ext cx="655638" cy="720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3499" name="Rectangle 11"/>
          <p:cNvSpPr>
            <a:spLocks noChangeArrowheads="1"/>
          </p:cNvSpPr>
          <p:nvPr/>
        </p:nvSpPr>
        <p:spPr bwMode="auto">
          <a:xfrm>
            <a:off x="1914525" y="2708275"/>
            <a:ext cx="655638" cy="720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3500" name="Rectangle 12"/>
          <p:cNvSpPr>
            <a:spLocks noChangeArrowheads="1"/>
          </p:cNvSpPr>
          <p:nvPr/>
        </p:nvSpPr>
        <p:spPr bwMode="auto">
          <a:xfrm>
            <a:off x="1914525" y="549275"/>
            <a:ext cx="655638" cy="720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3501" name="Rectangle 13"/>
          <p:cNvSpPr>
            <a:spLocks noChangeArrowheads="1"/>
          </p:cNvSpPr>
          <p:nvPr/>
        </p:nvSpPr>
        <p:spPr bwMode="auto">
          <a:xfrm>
            <a:off x="1914525" y="4149725"/>
            <a:ext cx="655638" cy="720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3502" name="Rectangle 14"/>
          <p:cNvSpPr>
            <a:spLocks noChangeArrowheads="1"/>
          </p:cNvSpPr>
          <p:nvPr/>
        </p:nvSpPr>
        <p:spPr bwMode="auto">
          <a:xfrm>
            <a:off x="2570163" y="3429000"/>
            <a:ext cx="657225" cy="720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3503" name="Rectangle 15"/>
          <p:cNvSpPr>
            <a:spLocks noChangeArrowheads="1"/>
          </p:cNvSpPr>
          <p:nvPr/>
        </p:nvSpPr>
        <p:spPr bwMode="auto">
          <a:xfrm>
            <a:off x="2570163" y="1987550"/>
            <a:ext cx="657225" cy="720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3504" name="Rectangle 16"/>
          <p:cNvSpPr>
            <a:spLocks noChangeArrowheads="1"/>
          </p:cNvSpPr>
          <p:nvPr/>
        </p:nvSpPr>
        <p:spPr bwMode="auto">
          <a:xfrm>
            <a:off x="2570163" y="1266825"/>
            <a:ext cx="657225" cy="720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3505" name="Rectangle 17"/>
          <p:cNvSpPr>
            <a:spLocks noChangeArrowheads="1"/>
          </p:cNvSpPr>
          <p:nvPr/>
        </p:nvSpPr>
        <p:spPr bwMode="auto">
          <a:xfrm>
            <a:off x="2570163" y="2708275"/>
            <a:ext cx="657225" cy="720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3506" name="Rectangle 18"/>
          <p:cNvSpPr>
            <a:spLocks noChangeArrowheads="1"/>
          </p:cNvSpPr>
          <p:nvPr/>
        </p:nvSpPr>
        <p:spPr bwMode="auto">
          <a:xfrm>
            <a:off x="2570163" y="549275"/>
            <a:ext cx="657225" cy="720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3507" name="Rectangle 19"/>
          <p:cNvSpPr>
            <a:spLocks noChangeArrowheads="1"/>
          </p:cNvSpPr>
          <p:nvPr/>
        </p:nvSpPr>
        <p:spPr bwMode="auto">
          <a:xfrm>
            <a:off x="2570163" y="4149725"/>
            <a:ext cx="657225" cy="720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3508" name="Rectangle 20"/>
          <p:cNvSpPr>
            <a:spLocks noChangeArrowheads="1"/>
          </p:cNvSpPr>
          <p:nvPr/>
        </p:nvSpPr>
        <p:spPr bwMode="auto">
          <a:xfrm>
            <a:off x="3227388" y="3429000"/>
            <a:ext cx="655637" cy="720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3509" name="Rectangle 21"/>
          <p:cNvSpPr>
            <a:spLocks noChangeArrowheads="1"/>
          </p:cNvSpPr>
          <p:nvPr/>
        </p:nvSpPr>
        <p:spPr bwMode="auto">
          <a:xfrm>
            <a:off x="3227388" y="1987550"/>
            <a:ext cx="655637" cy="720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3510" name="Rectangle 22"/>
          <p:cNvSpPr>
            <a:spLocks noChangeArrowheads="1"/>
          </p:cNvSpPr>
          <p:nvPr/>
        </p:nvSpPr>
        <p:spPr bwMode="auto">
          <a:xfrm>
            <a:off x="3227388" y="1266825"/>
            <a:ext cx="655637" cy="720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3511" name="Rectangle 23"/>
          <p:cNvSpPr>
            <a:spLocks noChangeArrowheads="1"/>
          </p:cNvSpPr>
          <p:nvPr/>
        </p:nvSpPr>
        <p:spPr bwMode="auto">
          <a:xfrm>
            <a:off x="3227388" y="2708275"/>
            <a:ext cx="655637" cy="720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3512" name="Rectangle 24"/>
          <p:cNvSpPr>
            <a:spLocks noChangeArrowheads="1"/>
          </p:cNvSpPr>
          <p:nvPr/>
        </p:nvSpPr>
        <p:spPr bwMode="auto">
          <a:xfrm>
            <a:off x="3227388" y="549275"/>
            <a:ext cx="655637" cy="720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3513" name="Rectangle 25"/>
          <p:cNvSpPr>
            <a:spLocks noChangeArrowheads="1"/>
          </p:cNvSpPr>
          <p:nvPr/>
        </p:nvSpPr>
        <p:spPr bwMode="auto">
          <a:xfrm>
            <a:off x="3227388" y="4149725"/>
            <a:ext cx="655637" cy="720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3514" name="Rectangle 26"/>
          <p:cNvSpPr>
            <a:spLocks noChangeArrowheads="1"/>
          </p:cNvSpPr>
          <p:nvPr/>
        </p:nvSpPr>
        <p:spPr bwMode="auto">
          <a:xfrm>
            <a:off x="3879850" y="3429000"/>
            <a:ext cx="655638" cy="720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3515" name="Rectangle 27"/>
          <p:cNvSpPr>
            <a:spLocks noChangeArrowheads="1"/>
          </p:cNvSpPr>
          <p:nvPr/>
        </p:nvSpPr>
        <p:spPr bwMode="auto">
          <a:xfrm>
            <a:off x="3879850" y="1987550"/>
            <a:ext cx="655638" cy="720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3516" name="Rectangle 28"/>
          <p:cNvSpPr>
            <a:spLocks noChangeArrowheads="1"/>
          </p:cNvSpPr>
          <p:nvPr/>
        </p:nvSpPr>
        <p:spPr bwMode="auto">
          <a:xfrm>
            <a:off x="3879850" y="1266825"/>
            <a:ext cx="655638" cy="720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3517" name="Rectangle 29"/>
          <p:cNvSpPr>
            <a:spLocks noChangeArrowheads="1"/>
          </p:cNvSpPr>
          <p:nvPr/>
        </p:nvSpPr>
        <p:spPr bwMode="auto">
          <a:xfrm>
            <a:off x="3879850" y="2708275"/>
            <a:ext cx="655638" cy="720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3518" name="Rectangle 30"/>
          <p:cNvSpPr>
            <a:spLocks noChangeArrowheads="1"/>
          </p:cNvSpPr>
          <p:nvPr/>
        </p:nvSpPr>
        <p:spPr bwMode="auto">
          <a:xfrm>
            <a:off x="3879850" y="549275"/>
            <a:ext cx="655638" cy="720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3519" name="Rectangle 31"/>
          <p:cNvSpPr>
            <a:spLocks noChangeArrowheads="1"/>
          </p:cNvSpPr>
          <p:nvPr/>
        </p:nvSpPr>
        <p:spPr bwMode="auto">
          <a:xfrm>
            <a:off x="3879850" y="4149725"/>
            <a:ext cx="655638" cy="720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3520" name="Rectangle 32"/>
          <p:cNvSpPr>
            <a:spLocks noChangeArrowheads="1"/>
          </p:cNvSpPr>
          <p:nvPr/>
        </p:nvSpPr>
        <p:spPr bwMode="auto">
          <a:xfrm>
            <a:off x="4535488" y="3429000"/>
            <a:ext cx="655637" cy="720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3521" name="Rectangle 33"/>
          <p:cNvSpPr>
            <a:spLocks noChangeArrowheads="1"/>
          </p:cNvSpPr>
          <p:nvPr/>
        </p:nvSpPr>
        <p:spPr bwMode="auto">
          <a:xfrm>
            <a:off x="4535488" y="1987550"/>
            <a:ext cx="655637" cy="720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3522" name="Rectangle 34"/>
          <p:cNvSpPr>
            <a:spLocks noChangeArrowheads="1"/>
          </p:cNvSpPr>
          <p:nvPr/>
        </p:nvSpPr>
        <p:spPr bwMode="auto">
          <a:xfrm>
            <a:off x="4535488" y="1266825"/>
            <a:ext cx="655637" cy="720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3523" name="Rectangle 35"/>
          <p:cNvSpPr>
            <a:spLocks noChangeArrowheads="1"/>
          </p:cNvSpPr>
          <p:nvPr/>
        </p:nvSpPr>
        <p:spPr bwMode="auto">
          <a:xfrm>
            <a:off x="4535488" y="2708275"/>
            <a:ext cx="655637" cy="720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3524" name="Rectangle 36"/>
          <p:cNvSpPr>
            <a:spLocks noChangeArrowheads="1"/>
          </p:cNvSpPr>
          <p:nvPr/>
        </p:nvSpPr>
        <p:spPr bwMode="auto">
          <a:xfrm>
            <a:off x="4535488" y="549275"/>
            <a:ext cx="655637" cy="720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3525" name="Rectangle 37"/>
          <p:cNvSpPr>
            <a:spLocks noChangeArrowheads="1"/>
          </p:cNvSpPr>
          <p:nvPr/>
        </p:nvSpPr>
        <p:spPr bwMode="auto">
          <a:xfrm>
            <a:off x="4535488" y="4149725"/>
            <a:ext cx="655637" cy="720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3526" name="Rectangle 38"/>
          <p:cNvSpPr>
            <a:spLocks noChangeArrowheads="1"/>
          </p:cNvSpPr>
          <p:nvPr/>
        </p:nvSpPr>
        <p:spPr bwMode="auto">
          <a:xfrm>
            <a:off x="5191125" y="3429000"/>
            <a:ext cx="657225" cy="720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3527" name="Rectangle 39"/>
          <p:cNvSpPr>
            <a:spLocks noChangeArrowheads="1"/>
          </p:cNvSpPr>
          <p:nvPr/>
        </p:nvSpPr>
        <p:spPr bwMode="auto">
          <a:xfrm>
            <a:off x="5191125" y="1987550"/>
            <a:ext cx="657225" cy="720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3528" name="Rectangle 40"/>
          <p:cNvSpPr>
            <a:spLocks noChangeArrowheads="1"/>
          </p:cNvSpPr>
          <p:nvPr/>
        </p:nvSpPr>
        <p:spPr bwMode="auto">
          <a:xfrm>
            <a:off x="5191125" y="1266825"/>
            <a:ext cx="657225" cy="720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3529" name="Rectangle 41"/>
          <p:cNvSpPr>
            <a:spLocks noChangeArrowheads="1"/>
          </p:cNvSpPr>
          <p:nvPr/>
        </p:nvSpPr>
        <p:spPr bwMode="auto">
          <a:xfrm>
            <a:off x="5191125" y="2708275"/>
            <a:ext cx="657225" cy="720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3530" name="Rectangle 42"/>
          <p:cNvSpPr>
            <a:spLocks noChangeArrowheads="1"/>
          </p:cNvSpPr>
          <p:nvPr/>
        </p:nvSpPr>
        <p:spPr bwMode="auto">
          <a:xfrm>
            <a:off x="5191125" y="549275"/>
            <a:ext cx="657225" cy="720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3531" name="Rectangle 43"/>
          <p:cNvSpPr>
            <a:spLocks noChangeArrowheads="1"/>
          </p:cNvSpPr>
          <p:nvPr/>
        </p:nvSpPr>
        <p:spPr bwMode="auto">
          <a:xfrm>
            <a:off x="5191125" y="4149725"/>
            <a:ext cx="657225" cy="720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3532" name="Rectangle 44"/>
          <p:cNvSpPr>
            <a:spLocks noChangeArrowheads="1"/>
          </p:cNvSpPr>
          <p:nvPr/>
        </p:nvSpPr>
        <p:spPr bwMode="auto">
          <a:xfrm>
            <a:off x="5848350" y="3429000"/>
            <a:ext cx="655638" cy="720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3533" name="Rectangle 45"/>
          <p:cNvSpPr>
            <a:spLocks noChangeArrowheads="1"/>
          </p:cNvSpPr>
          <p:nvPr/>
        </p:nvSpPr>
        <p:spPr bwMode="auto">
          <a:xfrm>
            <a:off x="5848350" y="1987550"/>
            <a:ext cx="655638" cy="720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3534" name="Rectangle 46"/>
          <p:cNvSpPr>
            <a:spLocks noChangeArrowheads="1"/>
          </p:cNvSpPr>
          <p:nvPr/>
        </p:nvSpPr>
        <p:spPr bwMode="auto">
          <a:xfrm>
            <a:off x="5848350" y="1266825"/>
            <a:ext cx="655638" cy="720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3535" name="Rectangle 47"/>
          <p:cNvSpPr>
            <a:spLocks noChangeArrowheads="1"/>
          </p:cNvSpPr>
          <p:nvPr/>
        </p:nvSpPr>
        <p:spPr bwMode="auto">
          <a:xfrm>
            <a:off x="5848350" y="2708275"/>
            <a:ext cx="655638" cy="720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3536" name="Rectangle 48"/>
          <p:cNvSpPr>
            <a:spLocks noChangeArrowheads="1"/>
          </p:cNvSpPr>
          <p:nvPr/>
        </p:nvSpPr>
        <p:spPr bwMode="auto">
          <a:xfrm>
            <a:off x="5848350" y="549275"/>
            <a:ext cx="655638" cy="720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3537" name="Rectangle 49"/>
          <p:cNvSpPr>
            <a:spLocks noChangeArrowheads="1"/>
          </p:cNvSpPr>
          <p:nvPr/>
        </p:nvSpPr>
        <p:spPr bwMode="auto">
          <a:xfrm>
            <a:off x="5848350" y="4149725"/>
            <a:ext cx="655638" cy="720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3538" name="Rectangle 50"/>
          <p:cNvSpPr>
            <a:spLocks noChangeArrowheads="1"/>
          </p:cNvSpPr>
          <p:nvPr/>
        </p:nvSpPr>
        <p:spPr bwMode="auto">
          <a:xfrm>
            <a:off x="6503988" y="3429000"/>
            <a:ext cx="655637" cy="720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3539" name="Rectangle 51"/>
          <p:cNvSpPr>
            <a:spLocks noChangeArrowheads="1"/>
          </p:cNvSpPr>
          <p:nvPr/>
        </p:nvSpPr>
        <p:spPr bwMode="auto">
          <a:xfrm>
            <a:off x="6503988" y="1987550"/>
            <a:ext cx="655637" cy="720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3540" name="Rectangle 52"/>
          <p:cNvSpPr>
            <a:spLocks noChangeArrowheads="1"/>
          </p:cNvSpPr>
          <p:nvPr/>
        </p:nvSpPr>
        <p:spPr bwMode="auto">
          <a:xfrm>
            <a:off x="6556375" y="1262063"/>
            <a:ext cx="655637" cy="720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3541" name="Rectangle 53"/>
          <p:cNvSpPr>
            <a:spLocks noChangeArrowheads="1"/>
          </p:cNvSpPr>
          <p:nvPr/>
        </p:nvSpPr>
        <p:spPr bwMode="auto">
          <a:xfrm>
            <a:off x="6503988" y="2708275"/>
            <a:ext cx="655637" cy="720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3542" name="Rectangle 54"/>
          <p:cNvSpPr>
            <a:spLocks noChangeArrowheads="1"/>
          </p:cNvSpPr>
          <p:nvPr/>
        </p:nvSpPr>
        <p:spPr bwMode="auto">
          <a:xfrm>
            <a:off x="6503988" y="549275"/>
            <a:ext cx="655637" cy="720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3543" name="Rectangle 55"/>
          <p:cNvSpPr>
            <a:spLocks noChangeArrowheads="1"/>
          </p:cNvSpPr>
          <p:nvPr/>
        </p:nvSpPr>
        <p:spPr bwMode="auto">
          <a:xfrm>
            <a:off x="6503988" y="4149725"/>
            <a:ext cx="655637" cy="720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3545" name="Rectangle 57"/>
          <p:cNvSpPr>
            <a:spLocks noChangeArrowheads="1"/>
          </p:cNvSpPr>
          <p:nvPr/>
        </p:nvSpPr>
        <p:spPr bwMode="auto">
          <a:xfrm>
            <a:off x="7159625" y="3429000"/>
            <a:ext cx="655638" cy="720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3546" name="Rectangle 58"/>
          <p:cNvSpPr>
            <a:spLocks noChangeArrowheads="1"/>
          </p:cNvSpPr>
          <p:nvPr/>
        </p:nvSpPr>
        <p:spPr bwMode="auto">
          <a:xfrm>
            <a:off x="7156450" y="1987550"/>
            <a:ext cx="655638" cy="720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3547" name="Rectangle 59"/>
          <p:cNvSpPr>
            <a:spLocks noChangeArrowheads="1"/>
          </p:cNvSpPr>
          <p:nvPr/>
        </p:nvSpPr>
        <p:spPr bwMode="auto">
          <a:xfrm>
            <a:off x="7156450" y="1266825"/>
            <a:ext cx="655638" cy="720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3548" name="Rectangle 60"/>
          <p:cNvSpPr>
            <a:spLocks noChangeArrowheads="1"/>
          </p:cNvSpPr>
          <p:nvPr/>
        </p:nvSpPr>
        <p:spPr bwMode="auto">
          <a:xfrm>
            <a:off x="7156450" y="2708275"/>
            <a:ext cx="655638" cy="720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3549" name="Rectangle 61"/>
          <p:cNvSpPr>
            <a:spLocks noChangeArrowheads="1"/>
          </p:cNvSpPr>
          <p:nvPr/>
        </p:nvSpPr>
        <p:spPr bwMode="auto">
          <a:xfrm>
            <a:off x="7156450" y="549275"/>
            <a:ext cx="655638" cy="720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3550" name="Rectangle 62"/>
          <p:cNvSpPr>
            <a:spLocks noChangeArrowheads="1"/>
          </p:cNvSpPr>
          <p:nvPr/>
        </p:nvSpPr>
        <p:spPr bwMode="auto">
          <a:xfrm>
            <a:off x="7156450" y="4149725"/>
            <a:ext cx="655638" cy="720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3552" name="Text Box 64"/>
          <p:cNvSpPr txBox="1">
            <a:spLocks noChangeArrowheads="1"/>
          </p:cNvSpPr>
          <p:nvPr/>
        </p:nvSpPr>
        <p:spPr bwMode="auto">
          <a:xfrm>
            <a:off x="2282825" y="549275"/>
            <a:ext cx="41549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3600" b="1" i="1" dirty="0">
                <a:solidFill>
                  <a:srgbClr val="000000"/>
                </a:solidFill>
                <a:latin typeface="Times New Roman" pitchFamily="18" charset="0"/>
              </a:rPr>
              <a:t>а</a:t>
            </a:r>
          </a:p>
        </p:txBody>
      </p:sp>
      <p:sp>
        <p:nvSpPr>
          <p:cNvPr id="63560" name="Text Box 72"/>
          <p:cNvSpPr txBox="1">
            <a:spLocks noChangeArrowheads="1"/>
          </p:cNvSpPr>
          <p:nvPr/>
        </p:nvSpPr>
        <p:spPr bwMode="auto">
          <a:xfrm>
            <a:off x="5046770" y="549274"/>
            <a:ext cx="475824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3600" b="1" i="1" dirty="0">
                <a:solidFill>
                  <a:srgbClr val="000000"/>
                </a:solidFill>
                <a:latin typeface="Times New Roman" pitchFamily="18" charset="0"/>
              </a:rPr>
              <a:t>a</a:t>
            </a:r>
            <a:endParaRPr lang="ru-RU" sz="3600" b="1" i="1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63562" name="Rectangle 74"/>
          <p:cNvSpPr>
            <a:spLocks noChangeArrowheads="1"/>
          </p:cNvSpPr>
          <p:nvPr/>
        </p:nvSpPr>
        <p:spPr bwMode="auto">
          <a:xfrm>
            <a:off x="1922463" y="1270000"/>
            <a:ext cx="1295400" cy="2881312"/>
          </a:xfrm>
          <a:prstGeom prst="rect">
            <a:avLst/>
          </a:prstGeom>
          <a:solidFill>
            <a:schemeClr val="accent1"/>
          </a:solidFill>
          <a:ln w="9525">
            <a:solidFill>
              <a:srgbClr val="9933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63563" name="Rectangle 75"/>
          <p:cNvSpPr>
            <a:spLocks noChangeArrowheads="1"/>
          </p:cNvSpPr>
          <p:nvPr/>
        </p:nvSpPr>
        <p:spPr bwMode="auto">
          <a:xfrm>
            <a:off x="3859212" y="1282383"/>
            <a:ext cx="2663825" cy="2881312"/>
          </a:xfrm>
          <a:prstGeom prst="rect">
            <a:avLst/>
          </a:prstGeom>
          <a:solidFill>
            <a:srgbClr val="FF99CC"/>
          </a:solidFill>
          <a:ln w="38100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3565" name="Text Box 77"/>
              <p:cNvSpPr txBox="1">
                <a:spLocks noChangeArrowheads="1"/>
              </p:cNvSpPr>
              <p:nvPr/>
            </p:nvSpPr>
            <p:spPr bwMode="auto">
              <a:xfrm>
                <a:off x="4994364" y="2345690"/>
                <a:ext cx="1468544" cy="92333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5400" b="1" i="1" dirty="0" smtClean="0">
                              <a:solidFill>
                                <a:srgbClr val="3366CC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5400" b="1" i="1" dirty="0" smtClean="0">
                              <a:solidFill>
                                <a:srgbClr val="3366CC"/>
                              </a:solidFill>
                              <a:latin typeface="Cambria Math"/>
                            </a:rPr>
                            <m:t>𝑺</m:t>
                          </m:r>
                        </m:e>
                        <m:sub>
                          <m:r>
                            <a:rPr lang="ru-RU" sz="5400" b="1" i="1" dirty="0" smtClean="0">
                              <a:solidFill>
                                <a:srgbClr val="3366CC"/>
                              </a:solidFill>
                              <a:latin typeface="Cambria Math"/>
                            </a:rPr>
                            <m:t>кв</m:t>
                          </m:r>
                        </m:sub>
                      </m:sSub>
                      <m:r>
                        <a:rPr lang="en-US" sz="5400" b="1" i="1" dirty="0" smtClean="0">
                          <a:solidFill>
                            <a:srgbClr val="3366CC"/>
                          </a:solidFill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ru-RU" sz="5400" b="1" i="1" dirty="0">
                  <a:solidFill>
                    <a:srgbClr val="3366CC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63565" name="Text Box 7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994364" y="2345690"/>
                <a:ext cx="1468544" cy="92333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3570" name="Rectangle 82"/>
          <p:cNvSpPr>
            <a:spLocks noChangeArrowheads="1"/>
          </p:cNvSpPr>
          <p:nvPr/>
        </p:nvSpPr>
        <p:spPr bwMode="auto">
          <a:xfrm>
            <a:off x="179388" y="188913"/>
            <a:ext cx="8785225" cy="6480175"/>
          </a:xfrm>
          <a:prstGeom prst="rect">
            <a:avLst/>
          </a:prstGeom>
          <a:noFill/>
          <a:ln w="76200" cmpd="tri">
            <a:solidFill>
              <a:srgbClr val="00008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262188" y="1987550"/>
            <a:ext cx="6159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/>
              <a:t>s</a:t>
            </a:r>
            <a:endParaRPr lang="ru-RU" sz="5400" dirty="0"/>
          </a:p>
        </p:txBody>
      </p:sp>
      <p:sp>
        <p:nvSpPr>
          <p:cNvPr id="3" name="TextBox 2"/>
          <p:cNvSpPr txBox="1"/>
          <p:nvPr/>
        </p:nvSpPr>
        <p:spPr>
          <a:xfrm>
            <a:off x="858639" y="4758243"/>
            <a:ext cx="21117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/>
              <a:t>S = </a:t>
            </a:r>
            <a:r>
              <a:rPr lang="en-US" sz="4800" dirty="0" err="1"/>
              <a:t>ab</a:t>
            </a:r>
            <a:endParaRPr lang="ru-RU" sz="4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4427982" y="4739163"/>
                <a:ext cx="2403823" cy="72180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4000" b="1" i="1" dirty="0" smtClean="0">
                            <a:solidFill>
                              <a:srgbClr val="3366CC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000" b="1" i="1" dirty="0">
                            <a:solidFill>
                              <a:srgbClr val="3366CC"/>
                            </a:solidFill>
                            <a:latin typeface="Cambria Math"/>
                          </a:rPr>
                          <m:t>𝑺</m:t>
                        </m:r>
                      </m:e>
                      <m:sub>
                        <m:r>
                          <a:rPr lang="ru-RU" sz="4000" b="1" i="1" dirty="0">
                            <a:solidFill>
                              <a:srgbClr val="3366CC"/>
                            </a:solidFill>
                            <a:latin typeface="Cambria Math"/>
                          </a:rPr>
                          <m:t>кв</m:t>
                        </m:r>
                      </m:sub>
                    </m:sSub>
                  </m:oMath>
                </a14:m>
                <a:r>
                  <a:rPr lang="en-US" sz="4000" dirty="0"/>
                  <a:t> </a:t>
                </a:r>
                <a:r>
                  <a:rPr lang="en-US" sz="4000" b="1" dirty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rPr>
                  <a:t>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000" b="1" i="1" smtClean="0">
                            <a:solidFill>
                              <a:schemeClr val="accent2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1" i="1" smtClean="0">
                            <a:solidFill>
                              <a:schemeClr val="accent2">
                                <a:lumMod val="60000"/>
                                <a:lumOff val="40000"/>
                              </a:schemeClr>
                            </a:solidFill>
                            <a:latin typeface="Cambria Math"/>
                          </a:rPr>
                          <m:t>𝒂</m:t>
                        </m:r>
                      </m:e>
                      <m:sup>
                        <m:r>
                          <a:rPr lang="en-US" sz="4000" b="1" i="1" smtClean="0">
                            <a:solidFill>
                              <a:schemeClr val="accent2">
                                <a:lumMod val="60000"/>
                                <a:lumOff val="40000"/>
                              </a:schemeClr>
                            </a:solidFill>
                            <a:latin typeface="Cambria Math"/>
                          </a:rPr>
                          <m:t>𝟐</m:t>
                        </m:r>
                      </m:sup>
                    </m:sSup>
                  </m:oMath>
                </a14:m>
                <a:endParaRPr lang="ru-RU" sz="4000" b="1" dirty="0">
                  <a:solidFill>
                    <a:schemeClr val="accent2">
                      <a:lumMod val="60000"/>
                      <a:lumOff val="4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7982" y="4739163"/>
                <a:ext cx="2403823" cy="721801"/>
              </a:xfrm>
              <a:prstGeom prst="rect">
                <a:avLst/>
              </a:prstGeom>
              <a:blipFill rotWithShape="1">
                <a:blip r:embed="rId4"/>
                <a:stretch>
                  <a:fillRect t="-13445" b="-3445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5" name="Rectangle 57"/>
          <p:cNvSpPr>
            <a:spLocks noChangeArrowheads="1"/>
          </p:cNvSpPr>
          <p:nvPr/>
        </p:nvSpPr>
        <p:spPr bwMode="auto">
          <a:xfrm>
            <a:off x="1258887" y="1982788"/>
            <a:ext cx="655638" cy="720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3491" name="Rectangle 3"/>
          <p:cNvSpPr>
            <a:spLocks noChangeArrowheads="1"/>
          </p:cNvSpPr>
          <p:nvPr/>
        </p:nvSpPr>
        <p:spPr bwMode="auto">
          <a:xfrm>
            <a:off x="1422797" y="2359342"/>
            <a:ext cx="327818" cy="634186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3200" b="1" dirty="0">
                <a:solidFill>
                  <a:srgbClr val="000000"/>
                </a:solidFill>
              </a:rPr>
              <a:t>b</a:t>
            </a:r>
            <a:endParaRPr lang="ru-RU" sz="3200" b="1" dirty="0">
              <a:solidFill>
                <a:srgbClr val="0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30295" y="5804088"/>
            <a:ext cx="2799630" cy="64633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600" b="1" dirty="0"/>
              <a:t>P = 2(a + b)</a:t>
            </a:r>
            <a:endParaRPr lang="ru-RU" sz="36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4427982" y="5805264"/>
            <a:ext cx="1944218" cy="707886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4000" b="1" dirty="0"/>
              <a:t>P =</a:t>
            </a:r>
            <a:r>
              <a:rPr lang="ru-RU" sz="4000" b="1" dirty="0"/>
              <a:t>4а</a:t>
            </a:r>
          </a:p>
        </p:txBody>
      </p:sp>
    </p:spTree>
    <p:extLst>
      <p:ext uri="{BB962C8B-B14F-4D97-AF65-F5344CB8AC3E}">
        <p14:creationId xmlns:p14="http://schemas.microsoft.com/office/powerpoint/2010/main" val="704456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35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35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35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635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35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35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635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35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35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552" grpId="0"/>
      <p:bldP spid="63560" grpId="0"/>
      <p:bldP spid="63562" grpId="0" animBg="1"/>
      <p:bldP spid="63563" grpId="0" animBg="1"/>
      <p:bldP spid="63565" grpId="0"/>
      <p:bldP spid="2" grpId="0"/>
      <p:bldP spid="3" grpId="0"/>
      <p:bldP spid="4" grpId="0"/>
      <p:bldP spid="63491" grpId="0" animBg="1"/>
      <p:bldP spid="6" grpId="0" animBg="1"/>
      <p:bldP spid="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0033643"/>
              </p:ext>
            </p:extLst>
          </p:nvPr>
        </p:nvGraphicFramePr>
        <p:xfrm>
          <a:off x="251520" y="1124744"/>
          <a:ext cx="3384376" cy="2667000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16921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921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ПАСПОРТ </a:t>
                      </a:r>
                      <a:r>
                        <a:rPr lang="ru-RU" baseline="0" dirty="0">
                          <a:solidFill>
                            <a:schemeClr val="tx1"/>
                          </a:solidFill>
                        </a:rPr>
                        <a:t> ПАПЫ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>
                          <a:solidFill>
                            <a:schemeClr val="tx1"/>
                          </a:solidFill>
                        </a:rPr>
                        <a:t>Как называется</a:t>
                      </a:r>
                    </a:p>
                    <a:p>
                      <a:r>
                        <a:rPr lang="ru-RU" b="1" dirty="0">
                          <a:solidFill>
                            <a:schemeClr val="tx1"/>
                          </a:solidFill>
                        </a:rPr>
                        <a:t>фигура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Обозначение фигуры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>
                          <a:solidFill>
                            <a:schemeClr val="tx1"/>
                          </a:solidFill>
                        </a:rPr>
                        <a:t>Периметр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>
                          <a:solidFill>
                            <a:schemeClr val="tx1"/>
                          </a:solidFill>
                        </a:rPr>
                        <a:t>Площадь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043608" y="404664"/>
            <a:ext cx="7416824" cy="584775"/>
          </a:xfrm>
          <a:prstGeom prst="rect">
            <a:avLst/>
          </a:prstGeom>
          <a:solidFill>
            <a:srgbClr val="92D050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Семья прямоугольников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6672247"/>
              </p:ext>
            </p:extLst>
          </p:nvPr>
        </p:nvGraphicFramePr>
        <p:xfrm>
          <a:off x="5045576" y="1124744"/>
          <a:ext cx="3384376" cy="2661920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16921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921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35208"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ПАСПОРТ </a:t>
                      </a:r>
                      <a:r>
                        <a:rPr lang="ru-RU" baseline="0" dirty="0">
                          <a:solidFill>
                            <a:schemeClr val="tx1"/>
                          </a:solidFill>
                        </a:rPr>
                        <a:t> МАМЫ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>
                          <a:solidFill>
                            <a:schemeClr val="tx1"/>
                          </a:solidFill>
                        </a:rPr>
                        <a:t>Как называется</a:t>
                      </a:r>
                    </a:p>
                    <a:p>
                      <a:r>
                        <a:rPr lang="ru-RU" b="1" dirty="0">
                          <a:solidFill>
                            <a:schemeClr val="tx1"/>
                          </a:solidFill>
                        </a:rPr>
                        <a:t>фигура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Обозначение фигуры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>
                          <a:solidFill>
                            <a:schemeClr val="tx1"/>
                          </a:solidFill>
                        </a:rPr>
                        <a:t>Периметр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>
                          <a:solidFill>
                            <a:schemeClr val="tx1"/>
                          </a:solidFill>
                        </a:rPr>
                        <a:t>Площадь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3190958"/>
              </p:ext>
            </p:extLst>
          </p:nvPr>
        </p:nvGraphicFramePr>
        <p:xfrm>
          <a:off x="683568" y="4005064"/>
          <a:ext cx="3384376" cy="2661920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16921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921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tx1"/>
                          </a:solidFill>
                        </a:rPr>
                        <a:t>СВИДЕТЕЛЬСТВО</a:t>
                      </a:r>
                      <a:r>
                        <a:rPr lang="ru-RU" baseline="0" dirty="0">
                          <a:solidFill>
                            <a:schemeClr val="tx1"/>
                          </a:solidFill>
                        </a:rPr>
                        <a:t>  СЫНА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>
                          <a:solidFill>
                            <a:schemeClr val="tx1"/>
                          </a:solidFill>
                        </a:rPr>
                        <a:t>Как называется</a:t>
                      </a:r>
                    </a:p>
                    <a:p>
                      <a:r>
                        <a:rPr lang="ru-RU" b="1" dirty="0">
                          <a:solidFill>
                            <a:schemeClr val="tx1"/>
                          </a:solidFill>
                        </a:rPr>
                        <a:t>фигура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Обозначение фигуры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>
                          <a:solidFill>
                            <a:schemeClr val="tx1"/>
                          </a:solidFill>
                        </a:rPr>
                        <a:t>Периметр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>
                          <a:solidFill>
                            <a:schemeClr val="tx1"/>
                          </a:solidFill>
                        </a:rPr>
                        <a:t>Площадь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0519012"/>
              </p:ext>
            </p:extLst>
          </p:nvPr>
        </p:nvGraphicFramePr>
        <p:xfrm>
          <a:off x="4644008" y="4005064"/>
          <a:ext cx="3384376" cy="2667000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16921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921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СВИДЕТЕЛЬСТВО  ДОЧЕРИ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>
                          <a:solidFill>
                            <a:schemeClr val="tx1"/>
                          </a:solidFill>
                        </a:rPr>
                        <a:t>Как называется</a:t>
                      </a:r>
                    </a:p>
                    <a:p>
                      <a:r>
                        <a:rPr lang="ru-RU" b="1" dirty="0">
                          <a:solidFill>
                            <a:schemeClr val="tx1"/>
                          </a:solidFill>
                        </a:rPr>
                        <a:t>фигура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Обозначение фигуры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>
                          <a:solidFill>
                            <a:schemeClr val="tx1"/>
                          </a:solidFill>
                        </a:rPr>
                        <a:t>Периметр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>
                          <a:solidFill>
                            <a:schemeClr val="tx1"/>
                          </a:solidFill>
                        </a:rPr>
                        <a:t>Площадь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305283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3768" y="188640"/>
            <a:ext cx="4464496" cy="648072"/>
          </a:xfrm>
          <a:solidFill>
            <a:schemeClr val="accent1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ru-RU" b="1" dirty="0">
                <a:solidFill>
                  <a:srgbClr val="0070C0"/>
                </a:solidFill>
              </a:rPr>
              <a:t>КОМНАТЫ</a:t>
            </a:r>
          </a:p>
        </p:txBody>
      </p:sp>
      <p:pic>
        <p:nvPicPr>
          <p:cNvPr id="3" name="Рисунок 2" descr="http://homedesigninteriorphoto.com/_ph/6/2/556112007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034" y="1196752"/>
            <a:ext cx="3362885" cy="2448272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Рисунок 3" descr="http://tse2.mm.bing.net/th?id=OIP.M68d9bad8c7250ea41c69affae1aa968fH0&amp;pid=15.1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1196752"/>
            <a:ext cx="3312368" cy="2448272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Рисунок 4" descr="http://www.remontbp.com/wp-content/uploads/2014/02/39_min5.jp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230" y="3967511"/>
            <a:ext cx="3874770" cy="256730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Рисунок 5" descr="http://www.stroim-s-umom.ru/wp-content/uploads/2012/09/828.jpg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3861048"/>
            <a:ext cx="3569970" cy="266954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Box 6"/>
          <p:cNvSpPr txBox="1"/>
          <p:nvPr/>
        </p:nvSpPr>
        <p:spPr>
          <a:xfrm>
            <a:off x="179512" y="875291"/>
            <a:ext cx="1285603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rgbClr val="FF0000"/>
                </a:solidFill>
              </a:rPr>
              <a:t>гостиная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228184" y="1012086"/>
            <a:ext cx="2520280" cy="369332"/>
          </a:xfrm>
          <a:prstGeom prst="rect">
            <a:avLst/>
          </a:prstGeom>
          <a:solidFill>
            <a:schemeClr val="accent3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b="1" i="1" dirty="0">
                <a:solidFill>
                  <a:srgbClr val="7030A0"/>
                </a:solidFill>
              </a:rPr>
              <a:t>Комната дочери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194194" y="4409995"/>
            <a:ext cx="1733237" cy="369332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rgbClr val="C00000"/>
                </a:solidFill>
              </a:rPr>
              <a:t>Комната сына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79512" y="4293096"/>
            <a:ext cx="2455103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rgbClr val="002060"/>
                </a:solidFill>
              </a:rPr>
              <a:t>Комната родителей</a:t>
            </a:r>
          </a:p>
        </p:txBody>
      </p:sp>
    </p:spTree>
    <p:extLst>
      <p:ext uri="{BB962C8B-B14F-4D97-AF65-F5344CB8AC3E}">
        <p14:creationId xmlns:p14="http://schemas.microsoft.com/office/powerpoint/2010/main" val="361379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how-win.ru/wp-content/uploads/2014/10/kak-narisovat-komnatu-karandashom-poetapno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597" y="1016732"/>
            <a:ext cx="8640960" cy="5688632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/>
          <p:cNvSpPr txBox="1"/>
          <p:nvPr/>
        </p:nvSpPr>
        <p:spPr>
          <a:xfrm>
            <a:off x="1835696" y="332656"/>
            <a:ext cx="5688632" cy="369332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effectLst>
            <a:innerShdw blurRad="114300">
              <a:prstClr val="black"/>
            </a:inn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ru-RU" b="1" i="1" dirty="0">
                <a:solidFill>
                  <a:srgbClr val="C00000"/>
                </a:solidFill>
              </a:rPr>
              <a:t>ИЗМЕРЕНИЯ  КОМНАТЫ</a:t>
            </a:r>
          </a:p>
        </p:txBody>
      </p:sp>
      <p:cxnSp>
        <p:nvCxnSpPr>
          <p:cNvPr id="5" name="Прямая со стрелкой 4"/>
          <p:cNvCxnSpPr/>
          <p:nvPr/>
        </p:nvCxnSpPr>
        <p:spPr>
          <a:xfrm flipV="1">
            <a:off x="1259632" y="5000981"/>
            <a:ext cx="1872208" cy="652374"/>
          </a:xfrm>
          <a:prstGeom prst="straightConnector1">
            <a:avLst/>
          </a:prstGeom>
          <a:ln w="2857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>
            <a:off x="3101099" y="5157192"/>
            <a:ext cx="3487960" cy="0"/>
          </a:xfrm>
          <a:prstGeom prst="straightConnector1">
            <a:avLst/>
          </a:prstGeom>
          <a:ln w="2857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>
            <a:off x="6717324" y="3071410"/>
            <a:ext cx="1" cy="2517830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>
            <a:off x="1691680" y="3158970"/>
            <a:ext cx="19889" cy="1940568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/>
          <p:nvPr/>
        </p:nvCxnSpPr>
        <p:spPr>
          <a:xfrm flipV="1">
            <a:off x="1835696" y="4690719"/>
            <a:ext cx="864241" cy="49805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/>
          <p:nvPr/>
        </p:nvCxnSpPr>
        <p:spPr>
          <a:xfrm flipV="1">
            <a:off x="7020272" y="3647111"/>
            <a:ext cx="648072" cy="252028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/>
          <p:nvPr/>
        </p:nvCxnSpPr>
        <p:spPr>
          <a:xfrm>
            <a:off x="7817151" y="3158970"/>
            <a:ext cx="0" cy="2896988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Прямоугольник 40"/>
          <p:cNvSpPr/>
          <p:nvPr/>
        </p:nvSpPr>
        <p:spPr>
          <a:xfrm>
            <a:off x="3146067" y="3356992"/>
            <a:ext cx="3312368" cy="164398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TextBox 46"/>
          <p:cNvSpPr txBox="1"/>
          <p:nvPr/>
        </p:nvSpPr>
        <p:spPr>
          <a:xfrm>
            <a:off x="4586227" y="474052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а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2195736" y="532716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</a:t>
            </a:r>
            <a:endParaRPr lang="ru-RU" dirty="0"/>
          </a:p>
        </p:txBody>
      </p:sp>
      <p:sp>
        <p:nvSpPr>
          <p:cNvPr id="49" name="TextBox 48"/>
          <p:cNvSpPr txBox="1"/>
          <p:nvPr/>
        </p:nvSpPr>
        <p:spPr>
          <a:xfrm>
            <a:off x="6717325" y="4178986"/>
            <a:ext cx="1589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</a:t>
            </a:r>
            <a:endParaRPr lang="ru-RU" dirty="0"/>
          </a:p>
        </p:txBody>
      </p:sp>
      <p:sp>
        <p:nvSpPr>
          <p:cNvPr id="50" name="TextBox 49"/>
          <p:cNvSpPr txBox="1"/>
          <p:nvPr/>
        </p:nvSpPr>
        <p:spPr>
          <a:xfrm>
            <a:off x="7200292" y="3776327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</a:t>
            </a:r>
            <a:endParaRPr lang="ru-RU" dirty="0"/>
          </a:p>
        </p:txBody>
      </p:sp>
      <p:sp>
        <p:nvSpPr>
          <p:cNvPr id="51" name="TextBox 50"/>
          <p:cNvSpPr txBox="1"/>
          <p:nvPr/>
        </p:nvSpPr>
        <p:spPr>
          <a:xfrm>
            <a:off x="7817151" y="4363652"/>
            <a:ext cx="2832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</a:t>
            </a:r>
            <a:endParaRPr lang="ru-RU" dirty="0"/>
          </a:p>
        </p:txBody>
      </p:sp>
      <p:sp>
        <p:nvSpPr>
          <p:cNvPr id="52" name="TextBox 51"/>
          <p:cNvSpPr txBox="1"/>
          <p:nvPr/>
        </p:nvSpPr>
        <p:spPr>
          <a:xfrm>
            <a:off x="2213484" y="4359233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</a:t>
            </a:r>
            <a:endParaRPr lang="ru-RU" dirty="0"/>
          </a:p>
        </p:txBody>
      </p:sp>
      <p:sp>
        <p:nvSpPr>
          <p:cNvPr id="53" name="TextBox 52"/>
          <p:cNvSpPr txBox="1"/>
          <p:nvPr/>
        </p:nvSpPr>
        <p:spPr>
          <a:xfrm>
            <a:off x="1331640" y="3960993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</a:t>
            </a:r>
            <a:endParaRPr lang="ru-RU" dirty="0"/>
          </a:p>
        </p:txBody>
      </p:sp>
      <p:sp>
        <p:nvSpPr>
          <p:cNvPr id="54" name="Фигура, имеющая форму буквы L 53"/>
          <p:cNvSpPr/>
          <p:nvPr/>
        </p:nvSpPr>
        <p:spPr>
          <a:xfrm>
            <a:off x="6327341" y="3292524"/>
            <a:ext cx="216024" cy="272952"/>
          </a:xfrm>
          <a:prstGeom prst="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TextBox 54"/>
          <p:cNvSpPr txBox="1"/>
          <p:nvPr/>
        </p:nvSpPr>
        <p:spPr>
          <a:xfrm>
            <a:off x="6111317" y="3349461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g</a:t>
            </a:r>
            <a:endParaRPr lang="ru-RU" dirty="0"/>
          </a:p>
        </p:txBody>
      </p:sp>
      <p:sp>
        <p:nvSpPr>
          <p:cNvPr id="56" name="TextBox 55"/>
          <p:cNvSpPr txBox="1"/>
          <p:nvPr/>
        </p:nvSpPr>
        <p:spPr>
          <a:xfrm>
            <a:off x="1403648" y="108164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u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135154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tse1.mm.bing.net/th?&amp;id=OIP.M02b8ad50d24715ed13a03de5acf1f7a0o0&amp;w=299&amp;h=224&amp;c=0&amp;pid=1.9&amp;rs=0&amp;p=0">
            <a:hlinkClick r:id="rId2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8138" y="1142692"/>
            <a:ext cx="3653862" cy="2934380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Рисунок 2" descr="http://tse1.mm.bing.net/th?&amp;id=OIP.M79f360afabeeb265c23ca7acf11a3042o0&amp;w=222&amp;h=300&amp;c=0&amp;pid=1.9&amp;rs=0&amp;p=0">
            <a:hlinkClick r:id="rId4"/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780742"/>
            <a:ext cx="2113915" cy="2860040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Рисунок 3" descr="http://tse1.mm.bing.net/th?&amp;id=OIP.Ma024a2911291e2c9196541a6688ade19o0&amp;w=300&amp;h=225&amp;c=0&amp;pid=1.9&amp;rs=0&amp;p=0">
            <a:hlinkClick r:id="rId6"/>
          </p:cNvPr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4077072"/>
            <a:ext cx="3528392" cy="2592288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/>
          <p:cNvSpPr txBox="1"/>
          <p:nvPr/>
        </p:nvSpPr>
        <p:spPr>
          <a:xfrm>
            <a:off x="1763688" y="332656"/>
            <a:ext cx="5544616" cy="369332"/>
          </a:xfrm>
          <a:prstGeom prst="rect">
            <a:avLst/>
          </a:prstGeom>
          <a:solidFill>
            <a:srgbClr val="92D050"/>
          </a:solidFill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b="1" dirty="0"/>
              <a:t>ИДЕМ В МАГАЗИН СТРОЙМАТЕРИАЛОВ</a:t>
            </a:r>
          </a:p>
        </p:txBody>
      </p:sp>
    </p:spTree>
    <p:extLst>
      <p:ext uri="{BB962C8B-B14F-4D97-AF65-F5344CB8AC3E}">
        <p14:creationId xmlns:p14="http://schemas.microsoft.com/office/powerpoint/2010/main" val="42704979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tse3.mm.bing.net/th?id=OIP.M27ab3e77e23bc7b131bfc275b1b5c8a7o0&amp;pid=15.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1052736"/>
            <a:ext cx="3436104" cy="3168352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Рисунок 2" descr="http://ogodom.ru/wp-content/uploads/2013/05/plintus-pol-napolnyj-vybrat-foto-1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7662" y="1052736"/>
            <a:ext cx="4096385" cy="3050540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Рисунок 3" descr="http://tse1.mm.bing.net/th?&amp;id=OIP.M01ee12f58609a238fdc77d629595a00do0&amp;w=264&amp;h=198&amp;c=0&amp;pid=1.9&amp;rs=0&amp;p=0">
            <a:hlinkClick r:id="rId4"/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4653136"/>
            <a:ext cx="2516505" cy="188722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/>
          <p:cNvSpPr txBox="1"/>
          <p:nvPr/>
        </p:nvSpPr>
        <p:spPr>
          <a:xfrm>
            <a:off x="1115616" y="332656"/>
            <a:ext cx="6696744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b="1" dirty="0"/>
              <a:t>ДЛЯ ПОЛА ВЫБИРАЕМ ЛИНОЛЕУМ И ПЛИНТУС</a:t>
            </a:r>
          </a:p>
        </p:txBody>
      </p:sp>
    </p:spTree>
    <p:extLst>
      <p:ext uri="{BB962C8B-B14F-4D97-AF65-F5344CB8AC3E}">
        <p14:creationId xmlns:p14="http://schemas.microsoft.com/office/powerpoint/2010/main" val="8260962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tse1.mm.bing.net/th?&amp;id=OIP.Mead3d73f30a7fa0c61284706064e98b8o0&amp;w=300&amp;h=202&amp;c=0&amp;pid=1.9&amp;rs=0&amp;p=0">
            <a:hlinkClick r:id="rId2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196752"/>
            <a:ext cx="3312368" cy="2520280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Рисунок 2" descr="http://tse1.mm.bing.net/th?&amp;id=OIP.M53fa6965a31ed28fab4ad1520d9edc3fo0&amp;w=300&amp;h=171&amp;c=0&amp;pid=1.9&amp;rs=0&amp;p=0">
            <a:hlinkClick r:id="rId4"/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1412776"/>
            <a:ext cx="2860040" cy="1631315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Рисунок 3" descr="http://tse1.mm.bing.net/th?&amp;id=OIP.M192bb3c5b73d5debe89821312febf41eo0&amp;w=300&amp;h=199&amp;c=0&amp;pid=1.9&amp;rs=0&amp;p=0">
            <a:hlinkClick r:id="rId6"/>
          </p:cNvPr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2000" y="4149080"/>
            <a:ext cx="3626264" cy="252028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/>
          <p:cNvSpPr txBox="1"/>
          <p:nvPr/>
        </p:nvSpPr>
        <p:spPr>
          <a:xfrm>
            <a:off x="971600" y="332656"/>
            <a:ext cx="7560840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b="1" dirty="0"/>
              <a:t>ДЛЯ ПОТОЛКА И СТЕН ПОДБЕРЕМ КРАСКУ</a:t>
            </a:r>
          </a:p>
        </p:txBody>
      </p:sp>
    </p:spTree>
    <p:extLst>
      <p:ext uri="{BB962C8B-B14F-4D97-AF65-F5344CB8AC3E}">
        <p14:creationId xmlns:p14="http://schemas.microsoft.com/office/powerpoint/2010/main" val="122343773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4899900"/>
              </p:ext>
            </p:extLst>
          </p:nvPr>
        </p:nvGraphicFramePr>
        <p:xfrm>
          <a:off x="1475656" y="1340768"/>
          <a:ext cx="6432376" cy="159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247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807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5557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>
                          <a:solidFill>
                            <a:srgbClr val="7030A0"/>
                          </a:solidFill>
                        </a:rPr>
                        <a:t>Магазин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solidFill>
                            <a:srgbClr val="7030A0"/>
                          </a:solidFill>
                        </a:rPr>
                        <a:t>Линолеум</a:t>
                      </a:r>
                    </a:p>
                    <a:p>
                      <a:r>
                        <a:rPr lang="ru-RU" sz="1400" dirty="0">
                          <a:solidFill>
                            <a:srgbClr val="7030A0"/>
                          </a:solidFill>
                        </a:rPr>
                        <a:t>за 1 кв. м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solidFill>
                            <a:srgbClr val="7030A0"/>
                          </a:solidFill>
                        </a:rPr>
                        <a:t>Плинтус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за 1 м</a:t>
                      </a:r>
                    </a:p>
                    <a:p>
                      <a:endParaRPr lang="ru-RU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solidFill>
                            <a:srgbClr val="7030A0"/>
                          </a:solidFill>
                        </a:rPr>
                        <a:t>Краска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за 1 банку</a:t>
                      </a:r>
                    </a:p>
                    <a:p>
                      <a:endParaRPr lang="ru-RU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solidFill>
                            <a:srgbClr val="7030A0"/>
                          </a:solidFill>
                        </a:rPr>
                        <a:t>Доставка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В рублях</a:t>
                      </a:r>
                    </a:p>
                    <a:p>
                      <a:endParaRPr lang="ru-RU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rgbClr val="7030A0"/>
                          </a:solidFill>
                        </a:rPr>
                        <a:t>А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850 руб.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75 руб.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320 руб.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500 руб.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rgbClr val="7030A0"/>
                          </a:solidFill>
                        </a:rPr>
                        <a:t>В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950 руб.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60 руб.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318 руб.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600 руб.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403648" y="404664"/>
            <a:ext cx="6552728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b="1" dirty="0"/>
              <a:t>У вас есть на выбор два магазина А и В  и цены в них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403648" y="3356992"/>
            <a:ext cx="64087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1 банки хватает на покраску 10 кв. м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151620" y="3933056"/>
            <a:ext cx="705678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u="sng" dirty="0">
                <a:latin typeface="Times New Roman" pitchFamily="18" charset="0"/>
                <a:cs typeface="Times New Roman" pitchFamily="18" charset="0"/>
              </a:rPr>
              <a:t>ЗАДАНИЕ на уроке:</a:t>
            </a:r>
          </a:p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 Вы должны отремонтировать пол и потолок.</a:t>
            </a:r>
          </a:p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 Посчитайте стоимость покупки в каждом магазине и выберите выгодный  по цене вариант.</a:t>
            </a:r>
          </a:p>
          <a:p>
            <a:endParaRPr lang="ru-RU" b="1" u="sng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122170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1520" y="116632"/>
            <a:ext cx="7056784" cy="107721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ru-RU" sz="1600" b="1" i="1" u="sng" dirty="0">
                <a:latin typeface="Times New Roman" pitchFamily="18" charset="0"/>
                <a:cs typeface="Times New Roman" pitchFamily="18" charset="0"/>
              </a:rPr>
              <a:t>По горизонтали:</a:t>
            </a:r>
          </a:p>
          <a:p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1. Четырехугольник , у которого все углы прямые, называется ………..</a:t>
            </a:r>
          </a:p>
          <a:p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P = 2(a + b)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     Формула для расчета ………</a:t>
            </a:r>
            <a:endParaRPr lang="en-US" sz="1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3.  Если длину стороны квадрата возвести в квадрат, то мы найдем ее.</a:t>
            </a: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5216507"/>
              </p:ext>
            </p:extLst>
          </p:nvPr>
        </p:nvGraphicFramePr>
        <p:xfrm>
          <a:off x="1403648" y="1340768"/>
          <a:ext cx="6264695" cy="5394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24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24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86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626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7243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7243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7243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7243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7243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7243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7243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7243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72435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72435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66265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89623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294716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</a:tblGrid>
              <a:tr h="252351"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6469"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6469"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6469"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200" b="1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6469"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6469"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6469"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6469"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1704">
                <a:tc>
                  <a:txBody>
                    <a:bodyPr/>
                    <a:lstStyle/>
                    <a:p>
                      <a:r>
                        <a:rPr lang="ru-RU" sz="1200" b="1" dirty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6469"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36469"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36469"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36469"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36469">
                <a:tc>
                  <a:txBody>
                    <a:bodyPr/>
                    <a:lstStyle/>
                    <a:p>
                      <a:r>
                        <a:rPr lang="ru-RU" sz="1200" b="1" dirty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36469"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57897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оле 14"/>
          <p:cNvSpPr txBox="1"/>
          <p:nvPr/>
        </p:nvSpPr>
        <p:spPr>
          <a:xfrm>
            <a:off x="395536" y="3429000"/>
            <a:ext cx="2448272" cy="1944216"/>
          </a:xfrm>
          <a:prstGeom prst="rect">
            <a:avLst/>
          </a:prstGeom>
          <a:solidFill>
            <a:sysClr val="window" lastClr="FFFFFF"/>
          </a:solidFill>
          <a:ln w="6350">
            <a:solidFill>
              <a:prstClr val="black"/>
            </a:solidFill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900" b="1" dirty="0">
                <a:effectLst/>
                <a:latin typeface="Calibri"/>
                <a:ea typeface="Calibri"/>
                <a:cs typeface="Times New Roman"/>
              </a:rPr>
              <a:t>Ф.И.___________________</a:t>
            </a:r>
            <a:endParaRPr lang="ru-RU" sz="1100" b="1" dirty="0">
              <a:effectLst/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900" b="1" dirty="0">
                <a:effectLst/>
                <a:latin typeface="Calibri"/>
                <a:ea typeface="Calibri"/>
                <a:cs typeface="Times New Roman"/>
              </a:rPr>
              <a:t>1. Мне на уроке понравилось </a:t>
            </a:r>
            <a:endParaRPr lang="ru-RU" sz="1100" b="1" dirty="0">
              <a:effectLst/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900" b="1" dirty="0">
                <a:effectLst/>
                <a:latin typeface="Calibri"/>
                <a:ea typeface="Calibri"/>
                <a:cs typeface="Times New Roman"/>
              </a:rPr>
              <a:t>работал(а) в полную силу</a:t>
            </a:r>
            <a:endParaRPr lang="ru-RU" sz="1100" b="1" dirty="0">
              <a:effectLst/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900" b="1" dirty="0">
                <a:effectLst/>
                <a:latin typeface="Calibri"/>
                <a:ea typeface="Calibri"/>
                <a:cs typeface="Times New Roman"/>
              </a:rPr>
              <a:t>2. Задания мне показалось трудными </a:t>
            </a:r>
            <a:endParaRPr lang="ru-RU" sz="1100" b="1" dirty="0">
              <a:effectLst/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900" b="1" dirty="0">
                <a:effectLst/>
                <a:latin typeface="Calibri"/>
                <a:ea typeface="Calibri"/>
                <a:cs typeface="Times New Roman"/>
              </a:rPr>
              <a:t>3. У меня не было желания работать. </a:t>
            </a:r>
            <a:endParaRPr lang="ru-RU" sz="1100" b="1" dirty="0">
              <a:effectLst/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900" b="1" dirty="0">
                <a:effectLst/>
                <a:latin typeface="Calibri"/>
                <a:ea typeface="Calibri"/>
                <a:cs typeface="Times New Roman"/>
              </a:rPr>
              <a:t>Сегодня не мой день </a:t>
            </a:r>
            <a:endParaRPr lang="ru-RU" sz="1100" b="1" dirty="0">
              <a:effectLst/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900" b="1" u="sng" dirty="0">
                <a:effectLst/>
                <a:latin typeface="Calibri"/>
                <a:ea typeface="Calibri"/>
                <a:cs typeface="Times New Roman"/>
              </a:rPr>
              <a:t>Главным результатом считаю  </a:t>
            </a:r>
            <a:r>
              <a:rPr lang="ru-RU" sz="900" b="1" dirty="0">
                <a:effectLst/>
                <a:latin typeface="Calibri"/>
                <a:ea typeface="Calibri"/>
                <a:cs typeface="Times New Roman"/>
              </a:rPr>
              <a:t>_________________________________</a:t>
            </a:r>
            <a:endParaRPr lang="ru-RU" sz="1100" b="1" dirty="0">
              <a:effectLst/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900" b="1" dirty="0">
                <a:effectLst/>
                <a:latin typeface="Calibri"/>
                <a:ea typeface="Calibri"/>
                <a:cs typeface="Times New Roman"/>
              </a:rPr>
              <a:t>_____________________________</a:t>
            </a:r>
            <a:r>
              <a:rPr lang="ru-RU" sz="1000" b="1" dirty="0">
                <a:effectLst/>
                <a:latin typeface="Calibri"/>
                <a:ea typeface="Calibri"/>
                <a:cs typeface="Times New Roman"/>
              </a:rPr>
              <a:t>____</a:t>
            </a:r>
            <a:endParaRPr lang="ru-RU" sz="1100" b="1" dirty="0">
              <a:effectLst/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000" b="1" dirty="0">
                <a:effectLst/>
                <a:latin typeface="Calibri"/>
                <a:ea typeface="Calibri"/>
                <a:cs typeface="Times New Roman"/>
              </a:rPr>
              <a:t>_______________________________</a:t>
            </a:r>
            <a:endParaRPr lang="ru-RU" sz="1100" b="1" dirty="0">
              <a:effectLst/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1100" dirty="0">
                <a:effectLst/>
                <a:latin typeface="Calibri"/>
                <a:ea typeface="Calibri"/>
                <a:cs typeface="Times New Roman"/>
              </a:rPr>
              <a:t> </a:t>
            </a:r>
          </a:p>
        </p:txBody>
      </p:sp>
      <p:sp>
        <p:nvSpPr>
          <p:cNvPr id="9" name="Поле 15"/>
          <p:cNvSpPr txBox="1"/>
          <p:nvPr/>
        </p:nvSpPr>
        <p:spPr>
          <a:xfrm>
            <a:off x="2915816" y="3443537"/>
            <a:ext cx="2376264" cy="1931567"/>
          </a:xfrm>
          <a:prstGeom prst="rect">
            <a:avLst/>
          </a:prstGeom>
          <a:solidFill>
            <a:sysClr val="window" lastClr="FFFFFF"/>
          </a:solidFill>
          <a:ln w="6350">
            <a:solidFill>
              <a:prstClr val="black"/>
            </a:solidFill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900" b="1" dirty="0">
                <a:effectLst/>
                <a:latin typeface="Calibri"/>
                <a:ea typeface="Calibri"/>
                <a:cs typeface="Times New Roman"/>
              </a:rPr>
              <a:t>Ф.И.___________________</a:t>
            </a:r>
            <a:endParaRPr lang="ru-RU" sz="1100" b="1" dirty="0">
              <a:effectLst/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900" b="1" dirty="0">
                <a:effectLst/>
                <a:latin typeface="Calibri"/>
                <a:ea typeface="Calibri"/>
                <a:cs typeface="Times New Roman"/>
              </a:rPr>
              <a:t>1. Мне на уроке понравилось </a:t>
            </a:r>
            <a:endParaRPr lang="ru-RU" sz="1100" b="1" dirty="0">
              <a:effectLst/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900" b="1" dirty="0">
                <a:effectLst/>
                <a:latin typeface="Calibri"/>
                <a:ea typeface="Calibri"/>
                <a:cs typeface="Times New Roman"/>
              </a:rPr>
              <a:t>работал(а) в полную силу</a:t>
            </a:r>
            <a:endParaRPr lang="ru-RU" sz="1100" b="1" dirty="0">
              <a:effectLst/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900" b="1" dirty="0">
                <a:effectLst/>
                <a:latin typeface="Calibri"/>
                <a:ea typeface="Calibri"/>
                <a:cs typeface="Times New Roman"/>
              </a:rPr>
              <a:t>2. Задания мне показалось трудными </a:t>
            </a:r>
            <a:endParaRPr lang="ru-RU" sz="1100" b="1" dirty="0">
              <a:effectLst/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900" b="1" dirty="0">
                <a:effectLst/>
                <a:latin typeface="Calibri"/>
                <a:ea typeface="Calibri"/>
                <a:cs typeface="Times New Roman"/>
              </a:rPr>
              <a:t>3. У меня не было желания работать. </a:t>
            </a:r>
            <a:endParaRPr lang="ru-RU" sz="1100" b="1" dirty="0">
              <a:effectLst/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900" b="1" dirty="0">
                <a:effectLst/>
                <a:latin typeface="Calibri"/>
                <a:ea typeface="Calibri"/>
                <a:cs typeface="Times New Roman"/>
              </a:rPr>
              <a:t>Сегодня не мой день </a:t>
            </a:r>
            <a:endParaRPr lang="ru-RU" sz="1100" b="1" dirty="0">
              <a:effectLst/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900" b="1" u="sng" dirty="0">
                <a:effectLst/>
                <a:latin typeface="Calibri"/>
                <a:ea typeface="Calibri"/>
                <a:cs typeface="Times New Roman"/>
              </a:rPr>
              <a:t>Главным результатом считаю  </a:t>
            </a:r>
            <a:r>
              <a:rPr lang="ru-RU" sz="900" b="1" dirty="0">
                <a:effectLst/>
                <a:latin typeface="Calibri"/>
                <a:ea typeface="Calibri"/>
                <a:cs typeface="Times New Roman"/>
              </a:rPr>
              <a:t>_________________________________</a:t>
            </a:r>
            <a:endParaRPr lang="ru-RU" sz="1100" b="1" dirty="0">
              <a:effectLst/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900" b="1" dirty="0">
                <a:effectLst/>
                <a:latin typeface="Calibri"/>
                <a:ea typeface="Calibri"/>
                <a:cs typeface="Times New Roman"/>
              </a:rPr>
              <a:t>_____________________________</a:t>
            </a:r>
            <a:r>
              <a:rPr lang="ru-RU" sz="1000" b="1" dirty="0">
                <a:effectLst/>
                <a:latin typeface="Calibri"/>
                <a:ea typeface="Calibri"/>
                <a:cs typeface="Times New Roman"/>
              </a:rPr>
              <a:t>____</a:t>
            </a:r>
            <a:endParaRPr lang="ru-RU" sz="1100" b="1" dirty="0">
              <a:effectLst/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000" b="1" dirty="0">
                <a:effectLst/>
                <a:latin typeface="Calibri"/>
                <a:ea typeface="Calibri"/>
                <a:cs typeface="Times New Roman"/>
              </a:rPr>
              <a:t>_______________________________</a:t>
            </a:r>
            <a:endParaRPr lang="ru-RU" sz="1100" b="1" dirty="0">
              <a:effectLst/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1100" b="1" dirty="0">
                <a:effectLst/>
                <a:latin typeface="Calibri"/>
                <a:ea typeface="Calibri"/>
                <a:cs typeface="Times New Roman"/>
              </a:rPr>
              <a:t> </a:t>
            </a:r>
          </a:p>
        </p:txBody>
      </p:sp>
      <p:sp>
        <p:nvSpPr>
          <p:cNvPr id="10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" name="Поле 15"/>
          <p:cNvSpPr txBox="1"/>
          <p:nvPr/>
        </p:nvSpPr>
        <p:spPr>
          <a:xfrm>
            <a:off x="5412541" y="3443537"/>
            <a:ext cx="2664296" cy="1944217"/>
          </a:xfrm>
          <a:prstGeom prst="rect">
            <a:avLst/>
          </a:prstGeom>
          <a:solidFill>
            <a:sysClr val="window" lastClr="FFFFFF"/>
          </a:solidFill>
          <a:ln w="6350">
            <a:solidFill>
              <a:prstClr val="black"/>
            </a:solidFill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900" b="1" dirty="0">
                <a:effectLst/>
                <a:latin typeface="Calibri"/>
                <a:ea typeface="Calibri"/>
                <a:cs typeface="Times New Roman"/>
              </a:rPr>
              <a:t>Ф.И.___________________</a:t>
            </a:r>
            <a:endParaRPr lang="ru-RU" sz="1100" b="1" dirty="0">
              <a:effectLst/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900" b="1" dirty="0">
                <a:effectLst/>
                <a:latin typeface="Calibri"/>
                <a:ea typeface="Calibri"/>
                <a:cs typeface="Times New Roman"/>
              </a:rPr>
              <a:t>1. Мне на уроке понравилось </a:t>
            </a:r>
            <a:endParaRPr lang="ru-RU" sz="1100" b="1" dirty="0">
              <a:effectLst/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900" b="1" dirty="0">
                <a:effectLst/>
                <a:latin typeface="Calibri"/>
                <a:ea typeface="Calibri"/>
                <a:cs typeface="Times New Roman"/>
              </a:rPr>
              <a:t>работал(а) в полную силу</a:t>
            </a:r>
            <a:endParaRPr lang="ru-RU" sz="1100" b="1" dirty="0">
              <a:effectLst/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900" b="1" dirty="0">
                <a:effectLst/>
                <a:latin typeface="Calibri"/>
                <a:ea typeface="Calibri"/>
                <a:cs typeface="Times New Roman"/>
              </a:rPr>
              <a:t>2. Задания мне показалось трудными </a:t>
            </a:r>
            <a:endParaRPr lang="ru-RU" sz="1100" b="1" dirty="0">
              <a:effectLst/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900" b="1" dirty="0">
                <a:effectLst/>
                <a:latin typeface="Calibri"/>
                <a:ea typeface="Calibri"/>
                <a:cs typeface="Times New Roman"/>
              </a:rPr>
              <a:t>3. У меня не было желания работать. </a:t>
            </a:r>
            <a:endParaRPr lang="ru-RU" sz="1100" b="1" dirty="0">
              <a:effectLst/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900" b="1" dirty="0">
                <a:effectLst/>
                <a:latin typeface="Calibri"/>
                <a:ea typeface="Calibri"/>
                <a:cs typeface="Times New Roman"/>
              </a:rPr>
              <a:t>Сегодня не мой день </a:t>
            </a:r>
            <a:endParaRPr lang="ru-RU" sz="1100" b="1" dirty="0">
              <a:effectLst/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900" b="1" u="sng" dirty="0">
                <a:effectLst/>
                <a:latin typeface="Calibri"/>
                <a:ea typeface="Calibri"/>
                <a:cs typeface="Times New Roman"/>
              </a:rPr>
              <a:t>Главным результатом считаю  </a:t>
            </a:r>
            <a:r>
              <a:rPr lang="ru-RU" sz="900" b="1" dirty="0">
                <a:effectLst/>
                <a:latin typeface="Calibri"/>
                <a:ea typeface="Calibri"/>
                <a:cs typeface="Times New Roman"/>
              </a:rPr>
              <a:t>_________________________________</a:t>
            </a:r>
            <a:endParaRPr lang="ru-RU" sz="1100" b="1" dirty="0">
              <a:effectLst/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900" b="1" dirty="0">
                <a:effectLst/>
                <a:latin typeface="Calibri"/>
                <a:ea typeface="Calibri"/>
                <a:cs typeface="Times New Roman"/>
              </a:rPr>
              <a:t>_____________________________</a:t>
            </a:r>
            <a:r>
              <a:rPr lang="ru-RU" sz="1000" b="1" dirty="0">
                <a:effectLst/>
                <a:latin typeface="Calibri"/>
                <a:ea typeface="Calibri"/>
                <a:cs typeface="Times New Roman"/>
              </a:rPr>
              <a:t>____</a:t>
            </a:r>
            <a:endParaRPr lang="ru-RU" sz="1100" b="1" dirty="0">
              <a:effectLst/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000" b="1" dirty="0">
                <a:effectLst/>
                <a:latin typeface="Calibri"/>
                <a:ea typeface="Calibri"/>
                <a:cs typeface="Times New Roman"/>
              </a:rPr>
              <a:t>_______________________________</a:t>
            </a:r>
            <a:endParaRPr lang="ru-RU" sz="1100" b="1" dirty="0">
              <a:effectLst/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1100" b="1" dirty="0">
                <a:effectLst/>
                <a:latin typeface="Calibri"/>
                <a:ea typeface="Calibri"/>
                <a:cs typeface="Times New Roman"/>
              </a:rPr>
              <a:t> 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19572" y="2025714"/>
            <a:ext cx="7704856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ru-RU" dirty="0"/>
              <a:t>Обведи номер 1, 2 или 3. </a:t>
            </a:r>
          </a:p>
          <a:p>
            <a:r>
              <a:rPr lang="ru-RU" dirty="0"/>
              <a:t>Запишите то, что считаете главным результатом сегодняшнего урока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619672" y="516305"/>
            <a:ext cx="5256584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500" dirty="0">
                <a:solidFill>
                  <a:srgbClr val="0070C0"/>
                </a:solidFill>
                <a:latin typeface="Calibri"/>
                <a:ea typeface="+mj-ea"/>
                <a:cs typeface="+mj-cs"/>
              </a:rPr>
              <a:t>Рефлексия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0216650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5"/>
          <p:cNvGrpSpPr>
            <a:grpSpLocks/>
          </p:cNvGrpSpPr>
          <p:nvPr/>
        </p:nvGrpSpPr>
        <p:grpSpPr bwMode="auto">
          <a:xfrm>
            <a:off x="6285636" y="4332440"/>
            <a:ext cx="2667000" cy="2514600"/>
            <a:chOff x="3936" y="2640"/>
            <a:chExt cx="1680" cy="1584"/>
          </a:xfrm>
        </p:grpSpPr>
        <p:grpSp>
          <p:nvGrpSpPr>
            <p:cNvPr id="4" name="Group 6"/>
            <p:cNvGrpSpPr>
              <a:grpSpLocks/>
            </p:cNvGrpSpPr>
            <p:nvPr/>
          </p:nvGrpSpPr>
          <p:grpSpPr bwMode="auto">
            <a:xfrm>
              <a:off x="3936" y="2640"/>
              <a:ext cx="1680" cy="1584"/>
              <a:chOff x="3552" y="3120"/>
              <a:chExt cx="1146" cy="1200"/>
            </a:xfrm>
          </p:grpSpPr>
          <p:pic>
            <p:nvPicPr>
              <p:cNvPr id="6" name="Picture 7" descr="03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552" y="3120"/>
                <a:ext cx="1146" cy="12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7" name="AutoShape 8"/>
              <p:cNvSpPr>
                <a:spLocks noChangeArrowheads="1"/>
              </p:cNvSpPr>
              <p:nvPr/>
            </p:nvSpPr>
            <p:spPr bwMode="auto">
              <a:xfrm rot="2111389">
                <a:off x="3901" y="3460"/>
                <a:ext cx="480" cy="432"/>
              </a:xfrm>
              <a:prstGeom prst="irregularSeal2">
                <a:avLst/>
              </a:prstGeom>
              <a:solidFill>
                <a:srgbClr val="009900"/>
              </a:solidFill>
              <a:ln w="9525">
                <a:solidFill>
                  <a:srgbClr val="0099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sp>
          <p:nvSpPr>
            <p:cNvPr id="5" name="Oval 9"/>
            <p:cNvSpPr>
              <a:spLocks noChangeArrowheads="1"/>
            </p:cNvSpPr>
            <p:nvPr/>
          </p:nvSpPr>
          <p:spPr bwMode="auto">
            <a:xfrm rot="2397453">
              <a:off x="4896" y="3216"/>
              <a:ext cx="192" cy="96"/>
            </a:xfrm>
            <a:prstGeom prst="ellipse">
              <a:avLst/>
            </a:prstGeom>
            <a:solidFill>
              <a:srgbClr val="009900"/>
            </a:solidFill>
            <a:ln w="9525">
              <a:solidFill>
                <a:srgbClr val="0099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  <p:sp>
        <p:nvSpPr>
          <p:cNvPr id="8" name="AutoShape 4"/>
          <p:cNvSpPr>
            <a:spLocks noChangeArrowheads="1"/>
          </p:cNvSpPr>
          <p:nvPr/>
        </p:nvSpPr>
        <p:spPr bwMode="auto">
          <a:xfrm>
            <a:off x="0" y="152400"/>
            <a:ext cx="5257800" cy="4038600"/>
          </a:xfrm>
          <a:prstGeom prst="cloudCallout">
            <a:avLst>
              <a:gd name="adj1" fmla="val 88134"/>
              <a:gd name="adj2" fmla="val 61319"/>
            </a:avLst>
          </a:prstGeom>
          <a:solidFill>
            <a:srgbClr val="99CCFF"/>
          </a:solidFill>
          <a:ln w="38100">
            <a:solidFill>
              <a:srgbClr val="666699"/>
            </a:solidFill>
            <a:round/>
            <a:headEnd/>
            <a:tailEnd/>
          </a:ln>
          <a:effectLst/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Monotype Corsiva" pitchFamily="66" charset="0"/>
              </a:rPr>
              <a:t>     </a:t>
            </a:r>
            <a:r>
              <a:rPr kumimoji="0" lang="ru-RU" sz="2800" b="1" i="0" u="none" strike="noStrike" kern="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Monotype Corsiva" pitchFamily="66" charset="0"/>
              </a:rPr>
              <a:t>Ну вот и закончился</a:t>
            </a:r>
            <a:r>
              <a:rPr kumimoji="0" lang="ru-RU" sz="2800" b="1" i="0" u="none" strike="noStrike" kern="0" cap="none" spc="0" normalizeH="0" noProof="0" dirty="0">
                <a:ln>
                  <a:noFill/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Monotype Corsiva" pitchFamily="66" charset="0"/>
              </a:rPr>
              <a:t> </a:t>
            </a:r>
            <a:r>
              <a:rPr kumimoji="0" lang="ru-RU" sz="2800" b="1" i="0" u="none" strike="noStrike" kern="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Monotype Corsiva" pitchFamily="66" charset="0"/>
              </a:rPr>
              <a:t>наш</a:t>
            </a:r>
            <a:r>
              <a:rPr kumimoji="0" lang="ru-RU" sz="2800" b="1" i="0" u="none" strike="noStrike" kern="0" cap="none" spc="0" normalizeH="0" noProof="0" dirty="0">
                <a:ln>
                  <a:noFill/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Monotype Corsiva" pitchFamily="66" charset="0"/>
              </a:rPr>
              <a:t> </a:t>
            </a:r>
            <a:r>
              <a:rPr kumimoji="0" lang="ru-RU" sz="2800" b="1" i="0" u="none" strike="noStrike" kern="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Monotype Corsiva" pitchFamily="66" charset="0"/>
              </a:rPr>
              <a:t>познавательный</a:t>
            </a:r>
            <a:r>
              <a:rPr kumimoji="0" lang="ru-RU" sz="2800" b="1" i="0" u="none" strike="noStrike" kern="0" cap="none" spc="0" normalizeH="0" noProof="0" dirty="0">
                <a:ln>
                  <a:noFill/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Monotype Corsiva" pitchFamily="66" charset="0"/>
              </a:rPr>
              <a:t> </a:t>
            </a:r>
            <a:r>
              <a:rPr kumimoji="0" lang="ru-RU" sz="2800" b="1" i="0" u="none" strike="noStrike" kern="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Monotype Corsiva" pitchFamily="66" charset="0"/>
              </a:rPr>
              <a:t>практикум.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0" cap="none" spc="0" normalizeH="0" baseline="0" noProof="0" dirty="0">
                <a:ln>
                  <a:noFill/>
                </a:ln>
                <a:solidFill>
                  <a:srgbClr val="FF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Monotype Corsiva" pitchFamily="66" charset="0"/>
              </a:rPr>
              <a:t> 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0" cap="none" spc="0" normalizeH="0" baseline="0" noProof="0" dirty="0">
                <a:ln>
                  <a:noFill/>
                </a:ln>
                <a:solidFill>
                  <a:srgbClr val="FF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Monotype Corsiva" pitchFamily="66" charset="0"/>
              </a:rPr>
              <a:t>ВСЕМ СПАСИБО за урок!!!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32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Monotype Corsiva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6933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248" y="168955"/>
            <a:ext cx="7194550" cy="1268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9889934"/>
              </p:ext>
            </p:extLst>
          </p:nvPr>
        </p:nvGraphicFramePr>
        <p:xfrm>
          <a:off x="1403648" y="1340768"/>
          <a:ext cx="6264695" cy="53656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24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24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86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626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7243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7243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7243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7243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7243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7243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7243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7243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72435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72435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66265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89623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294716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</a:tblGrid>
              <a:tr h="252351"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6469"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6469"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6469"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200" b="1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6469"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6469"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6469"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6469"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1704">
                <a:tc>
                  <a:txBody>
                    <a:bodyPr/>
                    <a:lstStyle/>
                    <a:p>
                      <a:r>
                        <a:rPr lang="ru-RU" sz="1200" b="1" dirty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6469"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36469"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36469"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36469"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36469">
                <a:tc>
                  <a:txBody>
                    <a:bodyPr/>
                    <a:lstStyle/>
                    <a:p>
                      <a:r>
                        <a:rPr lang="ru-RU" sz="1200" b="1" dirty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Я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Л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Ь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36469"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832545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16632"/>
            <a:ext cx="7194550" cy="1268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1058619"/>
              </p:ext>
            </p:extLst>
          </p:nvPr>
        </p:nvGraphicFramePr>
        <p:xfrm>
          <a:off x="1403648" y="1340768"/>
          <a:ext cx="6264695" cy="53656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24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24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86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626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7243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7243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7243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7243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7243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7243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7243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7243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72435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72435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66265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89623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294716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</a:tblGrid>
              <a:tr h="252351"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6469"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6469"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6469"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200" b="1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6469"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6469"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6469"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6469"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1704">
                <a:tc>
                  <a:txBody>
                    <a:bodyPr/>
                    <a:lstStyle/>
                    <a:p>
                      <a:r>
                        <a:rPr lang="ru-RU" sz="1200" b="1" dirty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latin typeface="Times New Roman" pitchFamily="18" charset="0"/>
                          <a:cs typeface="Times New Roman" pitchFamily="18" charset="0"/>
                        </a:rPr>
                        <a:t>Е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latin typeface="Times New Roman" pitchFamily="18" charset="0"/>
                          <a:cs typeface="Times New Roman" pitchFamily="18" charset="0"/>
                        </a:rPr>
                        <a:t>Р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Е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latin typeface="Times New Roman" pitchFamily="18" charset="0"/>
                          <a:cs typeface="Times New Roman" pitchFamily="18" charset="0"/>
                        </a:rPr>
                        <a:t>Р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6469"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36469"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36469"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36469"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36469">
                <a:tc>
                  <a:txBody>
                    <a:bodyPr/>
                    <a:lstStyle/>
                    <a:p>
                      <a:r>
                        <a:rPr lang="ru-RU" sz="1200" b="1" dirty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Я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Л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Ь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36469"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89407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16632"/>
            <a:ext cx="7194550" cy="1268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3931688"/>
              </p:ext>
            </p:extLst>
          </p:nvPr>
        </p:nvGraphicFramePr>
        <p:xfrm>
          <a:off x="1403648" y="1340768"/>
          <a:ext cx="6264695" cy="53656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24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24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86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626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7243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7243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7243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7243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7243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7243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7243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7243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72435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72435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66265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89623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294716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</a:tblGrid>
              <a:tr h="252351"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6469"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6469"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6469"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200" b="1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Л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Щ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Ь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6469"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6469"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6469"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6469"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1704">
                <a:tc>
                  <a:txBody>
                    <a:bodyPr/>
                    <a:lstStyle/>
                    <a:p>
                      <a:r>
                        <a:rPr lang="ru-RU" sz="1200" b="1" dirty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latin typeface="Times New Roman" pitchFamily="18" charset="0"/>
                          <a:cs typeface="Times New Roman" pitchFamily="18" charset="0"/>
                        </a:rPr>
                        <a:t>Е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latin typeface="Times New Roman" pitchFamily="18" charset="0"/>
                          <a:cs typeface="Times New Roman" pitchFamily="18" charset="0"/>
                        </a:rPr>
                        <a:t>Р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Е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latin typeface="Times New Roman" pitchFamily="18" charset="0"/>
                          <a:cs typeface="Times New Roman" pitchFamily="18" charset="0"/>
                        </a:rPr>
                        <a:t>Р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6469"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36469"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36469"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36469"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36469">
                <a:tc>
                  <a:txBody>
                    <a:bodyPr/>
                    <a:lstStyle/>
                    <a:p>
                      <a:r>
                        <a:rPr lang="ru-RU" sz="1200" b="1" dirty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Я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Л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Ь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36469"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48739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8640"/>
            <a:ext cx="6711950" cy="1511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9964139"/>
              </p:ext>
            </p:extLst>
          </p:nvPr>
        </p:nvGraphicFramePr>
        <p:xfrm>
          <a:off x="1475656" y="1492331"/>
          <a:ext cx="6264695" cy="53656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24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24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86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626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7243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7243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7243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7243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7243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7243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7243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7243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72435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72435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66265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89623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294716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</a:tblGrid>
              <a:tr h="252351"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6469"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6469"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6469"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200" b="1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Л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Щ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Ь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6469"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6469"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6469"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latin typeface="Times New Roman" pitchFamily="18" charset="0"/>
                          <a:cs typeface="Times New Roman" pitchFamily="18" charset="0"/>
                        </a:rPr>
                        <a:t>С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6469"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latin typeface="Times New Roman" pitchFamily="18" charset="0"/>
                          <a:cs typeface="Times New Roman" pitchFamily="18" charset="0"/>
                        </a:rPr>
                        <a:t>М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1704">
                <a:tc>
                  <a:txBody>
                    <a:bodyPr/>
                    <a:lstStyle/>
                    <a:p>
                      <a:r>
                        <a:rPr lang="ru-RU" sz="1200" b="1" dirty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latin typeface="Times New Roman" pitchFamily="18" charset="0"/>
                          <a:cs typeface="Times New Roman" pitchFamily="18" charset="0"/>
                        </a:rPr>
                        <a:t>Е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latin typeface="Times New Roman" pitchFamily="18" charset="0"/>
                          <a:cs typeface="Times New Roman" pitchFamily="18" charset="0"/>
                        </a:rPr>
                        <a:t>Р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Е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latin typeface="Times New Roman" pitchFamily="18" charset="0"/>
                          <a:cs typeface="Times New Roman" pitchFamily="18" charset="0"/>
                        </a:rPr>
                        <a:t>Р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6469"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latin typeface="Times New Roman" pitchFamily="18" charset="0"/>
                          <a:cs typeface="Times New Roman" pitchFamily="18" charset="0"/>
                        </a:rPr>
                        <a:t>Ж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36469"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latin typeface="Times New Roman" pitchFamily="18" charset="0"/>
                          <a:cs typeface="Times New Roman" pitchFamily="18" charset="0"/>
                        </a:rPr>
                        <a:t>Н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36469"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latin typeface="Times New Roman" pitchFamily="18" charset="0"/>
                          <a:cs typeface="Times New Roman" pitchFamily="18" charset="0"/>
                        </a:rPr>
                        <a:t>Ы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36469"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latin typeface="Times New Roman" pitchFamily="18" charset="0"/>
                          <a:cs typeface="Times New Roman" pitchFamily="18" charset="0"/>
                        </a:rPr>
                        <a:t>Е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36469">
                <a:tc>
                  <a:txBody>
                    <a:bodyPr/>
                    <a:lstStyle/>
                    <a:p>
                      <a:r>
                        <a:rPr lang="ru-RU" sz="1200" b="1" dirty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Я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Л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Ь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36469"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45521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6711950" cy="13681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3976731"/>
              </p:ext>
            </p:extLst>
          </p:nvPr>
        </p:nvGraphicFramePr>
        <p:xfrm>
          <a:off x="1475656" y="1492331"/>
          <a:ext cx="6264695" cy="52156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24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24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86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626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7243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7243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7243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7243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7243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7243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7243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7243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72435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72435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66265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89623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294716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</a:tblGrid>
              <a:tr h="252351"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6469"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6469"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latin typeface="Times New Roman" pitchFamily="18" charset="0"/>
                          <a:cs typeface="Times New Roman" pitchFamily="18" charset="0"/>
                        </a:rPr>
                        <a:t>Р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6469"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200" b="1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Л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Щ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Ь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6469"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latin typeface="Times New Roman" pitchFamily="18" charset="0"/>
                          <a:cs typeface="Times New Roman" pitchFamily="18" charset="0"/>
                        </a:rPr>
                        <a:t>Т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6469"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latin typeface="Times New Roman" pitchFamily="18" charset="0"/>
                          <a:cs typeface="Times New Roman" pitchFamily="18" charset="0"/>
                        </a:rPr>
                        <a:t>И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6469"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latin typeface="Times New Roman" pitchFamily="18" charset="0"/>
                          <a:cs typeface="Times New Roman" pitchFamily="18" charset="0"/>
                        </a:rPr>
                        <a:t>С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latin typeface="Times New Roman" pitchFamily="18" charset="0"/>
                          <a:cs typeface="Times New Roman" pitchFamily="18" charset="0"/>
                        </a:rPr>
                        <a:t>В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6469"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latin typeface="Times New Roman" pitchFamily="18" charset="0"/>
                          <a:cs typeface="Times New Roman" pitchFamily="18" charset="0"/>
                        </a:rPr>
                        <a:t>М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1704">
                <a:tc>
                  <a:txBody>
                    <a:bodyPr/>
                    <a:lstStyle/>
                    <a:p>
                      <a:r>
                        <a:rPr lang="ru-RU" sz="1200" b="1" dirty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latin typeface="Times New Roman" pitchFamily="18" charset="0"/>
                          <a:cs typeface="Times New Roman" pitchFamily="18" charset="0"/>
                        </a:rPr>
                        <a:t>Е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latin typeface="Times New Roman" pitchFamily="18" charset="0"/>
                          <a:cs typeface="Times New Roman" pitchFamily="18" charset="0"/>
                        </a:rPr>
                        <a:t>Р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Е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latin typeface="Times New Roman" pitchFamily="18" charset="0"/>
                          <a:cs typeface="Times New Roman" pitchFamily="18" charset="0"/>
                        </a:rPr>
                        <a:t>Р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latin typeface="Times New Roman" pitchFamily="18" charset="0"/>
                          <a:cs typeface="Times New Roman" pitchFamily="18" charset="0"/>
                        </a:rPr>
                        <a:t>Л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6469"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latin typeface="Times New Roman" pitchFamily="18" charset="0"/>
                          <a:cs typeface="Times New Roman" pitchFamily="18" charset="0"/>
                        </a:rPr>
                        <a:t>Ж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latin typeface="Times New Roman" pitchFamily="18" charset="0"/>
                          <a:cs typeface="Times New Roman" pitchFamily="18" charset="0"/>
                        </a:rPr>
                        <a:t>Е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36469"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latin typeface="Times New Roman" pitchFamily="18" charset="0"/>
                          <a:cs typeface="Times New Roman" pitchFamily="18" charset="0"/>
                        </a:rPr>
                        <a:t>Н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latin typeface="Times New Roman" pitchFamily="18" charset="0"/>
                          <a:cs typeface="Times New Roman" pitchFamily="18" charset="0"/>
                        </a:rPr>
                        <a:t>Ж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36469"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latin typeface="Times New Roman" pitchFamily="18" charset="0"/>
                          <a:cs typeface="Times New Roman" pitchFamily="18" charset="0"/>
                        </a:rPr>
                        <a:t>Ы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latin typeface="Times New Roman" pitchFamily="18" charset="0"/>
                          <a:cs typeface="Times New Roman" pitchFamily="18" charset="0"/>
                        </a:rPr>
                        <a:t>А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36469"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latin typeface="Times New Roman" pitchFamily="18" charset="0"/>
                          <a:cs typeface="Times New Roman" pitchFamily="18" charset="0"/>
                        </a:rPr>
                        <a:t>Е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latin typeface="Times New Roman" pitchFamily="18" charset="0"/>
                          <a:cs typeface="Times New Roman" pitchFamily="18" charset="0"/>
                        </a:rPr>
                        <a:t>Щ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36469">
                <a:tc>
                  <a:txBody>
                    <a:bodyPr/>
                    <a:lstStyle/>
                    <a:p>
                      <a:r>
                        <a:rPr lang="ru-RU" sz="1200" b="1" dirty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Я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Л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Ь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36469"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latin typeface="Times New Roman" pitchFamily="18" charset="0"/>
                          <a:cs typeface="Times New Roman" pitchFamily="18" charset="0"/>
                        </a:rPr>
                        <a:t>Е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84476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711950" cy="1511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0030266"/>
              </p:ext>
            </p:extLst>
          </p:nvPr>
        </p:nvGraphicFramePr>
        <p:xfrm>
          <a:off x="1475656" y="1492331"/>
          <a:ext cx="6264695" cy="51570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24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24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86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626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7243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7243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7243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7243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7243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7243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7243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7243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72435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72435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66265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89623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294716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</a:tblGrid>
              <a:tr h="252351"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6469"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6469"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latin typeface="Times New Roman" pitchFamily="18" charset="0"/>
                          <a:cs typeface="Times New Roman" pitchFamily="18" charset="0"/>
                        </a:rPr>
                        <a:t>Р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6469"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200" b="1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Л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Щ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Ь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6469"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latin typeface="Times New Roman" pitchFamily="18" charset="0"/>
                          <a:cs typeface="Times New Roman" pitchFamily="18" charset="0"/>
                        </a:rPr>
                        <a:t>Т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6469"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latin typeface="Times New Roman" pitchFamily="18" charset="0"/>
                          <a:cs typeface="Times New Roman" pitchFamily="18" charset="0"/>
                        </a:rPr>
                        <a:t>И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6469"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latin typeface="Times New Roman" pitchFamily="18" charset="0"/>
                          <a:cs typeface="Times New Roman" pitchFamily="18" charset="0"/>
                        </a:rPr>
                        <a:t>С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latin typeface="Times New Roman" pitchFamily="18" charset="0"/>
                          <a:cs typeface="Times New Roman" pitchFamily="18" charset="0"/>
                        </a:rPr>
                        <a:t>В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6469"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latin typeface="Times New Roman" pitchFamily="18" charset="0"/>
                          <a:cs typeface="Times New Roman" pitchFamily="18" charset="0"/>
                        </a:rPr>
                        <a:t>М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1704">
                <a:tc>
                  <a:txBody>
                    <a:bodyPr/>
                    <a:lstStyle/>
                    <a:p>
                      <a:r>
                        <a:rPr lang="ru-RU" sz="1200" b="1" dirty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latin typeface="Times New Roman" pitchFamily="18" charset="0"/>
                          <a:cs typeface="Times New Roman" pitchFamily="18" charset="0"/>
                        </a:rPr>
                        <a:t>Е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latin typeface="Times New Roman" pitchFamily="18" charset="0"/>
                          <a:cs typeface="Times New Roman" pitchFamily="18" charset="0"/>
                        </a:rPr>
                        <a:t>Р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Е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latin typeface="Times New Roman" pitchFamily="18" charset="0"/>
                          <a:cs typeface="Times New Roman" pitchFamily="18" charset="0"/>
                        </a:rPr>
                        <a:t>Р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latin typeface="Times New Roman" pitchFamily="18" charset="0"/>
                          <a:cs typeface="Times New Roman" pitchFamily="18" charset="0"/>
                        </a:rPr>
                        <a:t>Л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6469"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latin typeface="Times New Roman" pitchFamily="18" charset="0"/>
                          <a:cs typeface="Times New Roman" pitchFamily="18" charset="0"/>
                        </a:rPr>
                        <a:t>Ж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latin typeface="Times New Roman" pitchFamily="18" charset="0"/>
                          <a:cs typeface="Times New Roman" pitchFamily="18" charset="0"/>
                        </a:rPr>
                        <a:t>Е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36469"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latin typeface="Times New Roman" pitchFamily="18" charset="0"/>
                          <a:cs typeface="Times New Roman" pitchFamily="18" charset="0"/>
                        </a:rPr>
                        <a:t>Н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latin typeface="Times New Roman" pitchFamily="18" charset="0"/>
                          <a:cs typeface="Times New Roman" pitchFamily="18" charset="0"/>
                        </a:rPr>
                        <a:t>М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latin typeface="Times New Roman" pitchFamily="18" charset="0"/>
                          <a:cs typeface="Times New Roman" pitchFamily="18" charset="0"/>
                        </a:rPr>
                        <a:t>Ж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36469"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latin typeface="Times New Roman" pitchFamily="18" charset="0"/>
                          <a:cs typeface="Times New Roman" pitchFamily="18" charset="0"/>
                        </a:rPr>
                        <a:t>Ы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latin typeface="Times New Roman" pitchFamily="18" charset="0"/>
                          <a:cs typeface="Times New Roman" pitchFamily="18" charset="0"/>
                        </a:rPr>
                        <a:t>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latin typeface="Times New Roman" pitchFamily="18" charset="0"/>
                          <a:cs typeface="Times New Roman" pitchFamily="18" charset="0"/>
                        </a:rPr>
                        <a:t>А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36469"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latin typeface="Times New Roman" pitchFamily="18" charset="0"/>
                          <a:cs typeface="Times New Roman" pitchFamily="18" charset="0"/>
                        </a:rPr>
                        <a:t>Е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latin typeface="Times New Roman" pitchFamily="18" charset="0"/>
                          <a:cs typeface="Times New Roman" pitchFamily="18" charset="0"/>
                        </a:rPr>
                        <a:t>Щ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36469">
                <a:tc>
                  <a:txBody>
                    <a:bodyPr/>
                    <a:lstStyle/>
                    <a:p>
                      <a:r>
                        <a:rPr lang="ru-RU" sz="1200" b="1" dirty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Я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Л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Ь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36469"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latin typeface="Times New Roman" pitchFamily="18" charset="0"/>
                          <a:cs typeface="Times New Roman" pitchFamily="18" charset="0"/>
                        </a:rPr>
                        <a:t>Е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73995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8640"/>
            <a:ext cx="6711950" cy="1511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7430509"/>
              </p:ext>
            </p:extLst>
          </p:nvPr>
        </p:nvGraphicFramePr>
        <p:xfrm>
          <a:off x="1536616" y="1827611"/>
          <a:ext cx="6264695" cy="49227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24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24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86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626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7243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7243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7243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7243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7243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7243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7243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7243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72435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72435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66265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89623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294716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</a:tblGrid>
              <a:tr h="252351"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6469"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latin typeface="Times New Roman" pitchFamily="18" charset="0"/>
                          <a:cs typeface="Times New Roman" pitchFamily="18" charset="0"/>
                        </a:rPr>
                        <a:t>Д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6469"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latin typeface="Times New Roman" pitchFamily="18" charset="0"/>
                          <a:cs typeface="Times New Roman" pitchFamily="18" charset="0"/>
                        </a:rPr>
                        <a:t>Е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latin typeface="Times New Roman" pitchFamily="18" charset="0"/>
                          <a:cs typeface="Times New Roman" pitchFamily="18" charset="0"/>
                        </a:rPr>
                        <a:t>Р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6469"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latin typeface="Times New Roman" pitchFamily="18" charset="0"/>
                          <a:cs typeface="Times New Roman" pitchFamily="18" charset="0"/>
                        </a:rPr>
                        <a:t>В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200" b="1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Л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Щ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Ь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6469"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latin typeface="Times New Roman" pitchFamily="18" charset="0"/>
                          <a:cs typeface="Times New Roman" pitchFamily="18" charset="0"/>
                        </a:rPr>
                        <a:t>Я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latin typeface="Times New Roman" pitchFamily="18" charset="0"/>
                          <a:cs typeface="Times New Roman" pitchFamily="18" charset="0"/>
                        </a:rPr>
                        <a:t>Т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6469"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latin typeface="Times New Roman" pitchFamily="18" charset="0"/>
                          <a:cs typeface="Times New Roman" pitchFamily="18" charset="0"/>
                        </a:rPr>
                        <a:t>Н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latin typeface="Times New Roman" pitchFamily="18" charset="0"/>
                          <a:cs typeface="Times New Roman" pitchFamily="18" charset="0"/>
                        </a:rPr>
                        <a:t>И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6469"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latin typeface="Times New Roman" pitchFamily="18" charset="0"/>
                          <a:cs typeface="Times New Roman" pitchFamily="18" charset="0"/>
                        </a:rPr>
                        <a:t>С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latin typeface="Times New Roman" pitchFamily="18" charset="0"/>
                          <a:cs typeface="Times New Roman" pitchFamily="18" charset="0"/>
                        </a:rPr>
                        <a:t>В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6469"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latin typeface="Times New Roman" pitchFamily="18" charset="0"/>
                          <a:cs typeface="Times New Roman" pitchFamily="18" charset="0"/>
                        </a:rPr>
                        <a:t>М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latin typeface="Times New Roman" pitchFamily="18" charset="0"/>
                          <a:cs typeface="Times New Roman" pitchFamily="18" charset="0"/>
                        </a:rPr>
                        <a:t>С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1704">
                <a:tc>
                  <a:txBody>
                    <a:bodyPr/>
                    <a:lstStyle/>
                    <a:p>
                      <a:r>
                        <a:rPr lang="ru-RU" sz="1200" b="1" dirty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latin typeface="Times New Roman" pitchFamily="18" charset="0"/>
                          <a:cs typeface="Times New Roman" pitchFamily="18" charset="0"/>
                        </a:rPr>
                        <a:t>Е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latin typeface="Times New Roman" pitchFamily="18" charset="0"/>
                          <a:cs typeface="Times New Roman" pitchFamily="18" charset="0"/>
                        </a:rPr>
                        <a:t>Р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Е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latin typeface="Times New Roman" pitchFamily="18" charset="0"/>
                          <a:cs typeface="Times New Roman" pitchFamily="18" charset="0"/>
                        </a:rPr>
                        <a:t>Р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latin typeface="Times New Roman" pitchFamily="18" charset="0"/>
                          <a:cs typeface="Times New Roman" pitchFamily="18" charset="0"/>
                        </a:rPr>
                        <a:t>Л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6469"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latin typeface="Times New Roman" pitchFamily="18" charset="0"/>
                          <a:cs typeface="Times New Roman" pitchFamily="18" charset="0"/>
                        </a:rPr>
                        <a:t>Ж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latin typeface="Times New Roman" pitchFamily="18" charset="0"/>
                          <a:cs typeface="Times New Roman" pitchFamily="18" charset="0"/>
                        </a:rPr>
                        <a:t>Е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36469"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latin typeface="Times New Roman" pitchFamily="18" charset="0"/>
                          <a:cs typeface="Times New Roman" pitchFamily="18" charset="0"/>
                        </a:rPr>
                        <a:t>Н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latin typeface="Times New Roman" pitchFamily="18" charset="0"/>
                          <a:cs typeface="Times New Roman" pitchFamily="18" charset="0"/>
                        </a:rPr>
                        <a:t>М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latin typeface="Times New Roman" pitchFamily="18" charset="0"/>
                          <a:cs typeface="Times New Roman" pitchFamily="18" charset="0"/>
                        </a:rPr>
                        <a:t>Ж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36469"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latin typeface="Times New Roman" pitchFamily="18" charset="0"/>
                          <a:cs typeface="Times New Roman" pitchFamily="18" charset="0"/>
                        </a:rPr>
                        <a:t>Ы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latin typeface="Times New Roman" pitchFamily="18" charset="0"/>
                          <a:cs typeface="Times New Roman" pitchFamily="18" charset="0"/>
                        </a:rPr>
                        <a:t>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latin typeface="Times New Roman" pitchFamily="18" charset="0"/>
                          <a:cs typeface="Times New Roman" pitchFamily="18" charset="0"/>
                        </a:rPr>
                        <a:t>А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36469"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latin typeface="Times New Roman" pitchFamily="18" charset="0"/>
                          <a:cs typeface="Times New Roman" pitchFamily="18" charset="0"/>
                        </a:rPr>
                        <a:t>Е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latin typeface="Times New Roman" pitchFamily="18" charset="0"/>
                          <a:cs typeface="Times New Roman" pitchFamily="18" charset="0"/>
                        </a:rPr>
                        <a:t>Щ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36469">
                <a:tc>
                  <a:txBody>
                    <a:bodyPr/>
                    <a:lstStyle/>
                    <a:p>
                      <a:r>
                        <a:rPr lang="ru-RU" sz="1200" b="1" dirty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Я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Л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Ь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36469"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latin typeface="Times New Roman" pitchFamily="18" charset="0"/>
                          <a:cs typeface="Times New Roman" pitchFamily="18" charset="0"/>
                        </a:rPr>
                        <a:t>Е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96360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942</TotalTime>
  <Words>751</Words>
  <Application>Microsoft Office PowerPoint</Application>
  <PresentationFormat>Экран (4:3)</PresentationFormat>
  <Paragraphs>459</Paragraphs>
  <Slides>21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21</vt:i4>
      </vt:variant>
    </vt:vector>
  </HeadingPairs>
  <TitlesOfParts>
    <vt:vector size="31" baseType="lpstr">
      <vt:lpstr>Arial</vt:lpstr>
      <vt:lpstr>Calibri</vt:lpstr>
      <vt:lpstr>Cambria Math</vt:lpstr>
      <vt:lpstr>Franklin Gothic Book</vt:lpstr>
      <vt:lpstr>Franklin Gothic Medium</vt:lpstr>
      <vt:lpstr>Monotype Corsiva</vt:lpstr>
      <vt:lpstr>Times New Roman</vt:lpstr>
      <vt:lpstr>Wingdings 2</vt:lpstr>
      <vt:lpstr>Тема Office</vt:lpstr>
      <vt:lpstr>Трек</vt:lpstr>
      <vt:lpstr>УРОК-ПРАКТИКУМ  по теме «ПЕРИМЕТР И ПЛОЩАДЬ ПРЯМОУГОЛЬНИКА»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КОМНАТЫ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УРОК-ПРАКТИКУМ  по теме «ПЕРИМЕТР И ПЛОЩАДЬ ПРЯМОУГОЛЬНИКА»</dc:title>
  <dc:creator>1</dc:creator>
  <cp:lastModifiedBy>Елена</cp:lastModifiedBy>
  <cp:revision>51</cp:revision>
  <cp:lastPrinted>2023-04-24T18:14:59Z</cp:lastPrinted>
  <dcterms:created xsi:type="dcterms:W3CDTF">2016-01-08T06:03:33Z</dcterms:created>
  <dcterms:modified xsi:type="dcterms:W3CDTF">2023-04-24T19:23:00Z</dcterms:modified>
</cp:coreProperties>
</file>