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5"/>
  </p:notesMasterIdLst>
  <p:sldIdLst>
    <p:sldId id="296" r:id="rId3"/>
    <p:sldId id="299" r:id="rId4"/>
    <p:sldId id="257" r:id="rId5"/>
    <p:sldId id="311" r:id="rId6"/>
    <p:sldId id="308" r:id="rId7"/>
    <p:sldId id="302" r:id="rId8"/>
    <p:sldId id="303" r:id="rId9"/>
    <p:sldId id="304" r:id="rId10"/>
    <p:sldId id="305" r:id="rId11"/>
    <p:sldId id="306" r:id="rId12"/>
    <p:sldId id="307" r:id="rId13"/>
    <p:sldId id="278" r:id="rId14"/>
    <p:sldId id="312" r:id="rId15"/>
    <p:sldId id="256" r:id="rId16"/>
    <p:sldId id="300" r:id="rId17"/>
    <p:sldId id="309" r:id="rId18"/>
    <p:sldId id="310" r:id="rId19"/>
    <p:sldId id="275" r:id="rId20"/>
    <p:sldId id="295" r:id="rId21"/>
    <p:sldId id="276" r:id="rId22"/>
    <p:sldId id="298" r:id="rId23"/>
    <p:sldId id="279" r:id="rId24"/>
    <p:sldId id="280" r:id="rId25"/>
    <p:sldId id="265" r:id="rId26"/>
    <p:sldId id="271" r:id="rId27"/>
    <p:sldId id="266" r:id="rId28"/>
    <p:sldId id="268" r:id="rId29"/>
    <p:sldId id="274" r:id="rId30"/>
    <p:sldId id="267" r:id="rId31"/>
    <p:sldId id="269" r:id="rId32"/>
    <p:sldId id="272" r:id="rId33"/>
    <p:sldId id="301" r:id="rId3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2" autoAdjust="0"/>
    <p:restoredTop sz="94660"/>
  </p:normalViewPr>
  <p:slideViewPr>
    <p:cSldViewPr>
      <p:cViewPr>
        <p:scale>
          <a:sx n="100" d="100"/>
          <a:sy n="100" d="100"/>
        </p:scale>
        <p:origin x="-456" y="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12058B-58DB-494F-BC96-5A68AB44A9D0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F90248-339D-4060-B22A-0A23668A7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7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5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27650" name="Shape 5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2A15A-62B1-4691-8802-1ECFC24A2186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A1DA-0905-4000-8224-5F29CEF49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376-01CD-4A1E-9A70-EFCC2EC09B8C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8631-5BD3-42D0-8B9F-8EBB96DF8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95B1-69A8-43AA-B22C-3392B554F277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FC44-E114-4DCF-93BE-B78BD6B8B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/>
          <p:nvPr/>
        </p:nvSpPr>
        <p:spPr>
          <a:xfrm>
            <a:off x="80963" y="3535363"/>
            <a:ext cx="8982075" cy="3214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000"/>
          </a:xfrm>
          <a:prstGeom prst="rect">
            <a:avLst/>
          </a:prstGeom>
        </p:spPr>
        <p:txBody>
          <a:bodyPr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5" name="Shape 1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C6933-137C-468F-A712-264728A0457E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"/>
          <p:cNvSpPr/>
          <p:nvPr/>
        </p:nvSpPr>
        <p:spPr>
          <a:xfrm>
            <a:off x="80963" y="3535363"/>
            <a:ext cx="8982075" cy="3214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4" name="Shape 1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624E51-8C3B-472B-A3DC-E9AC74A13D9F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2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C442C0-0B71-4E36-A4E6-4CBBF7354996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D5FE59-0C71-49C2-AC24-C660165BFF09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B50BBE-B7D7-4716-9CA5-C8257A8035D4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520CEF-8CBA-4748-A0E3-0857C2F8E895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4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" name="Shape 3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262376-34C6-4378-A596-9AB3913DC315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8"/>
          <p:cNvSpPr/>
          <p:nvPr/>
        </p:nvSpPr>
        <p:spPr>
          <a:xfrm>
            <a:off x="4637088" y="107950"/>
            <a:ext cx="4425950" cy="664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cxnSp>
        <p:nvCxnSpPr>
          <p:cNvPr id="6" name="Shape 39"/>
          <p:cNvCxnSpPr>
            <a:cxnSpLocks noChangeShapeType="1"/>
          </p:cNvCxnSpPr>
          <p:nvPr/>
        </p:nvCxnSpPr>
        <p:spPr bwMode="auto">
          <a:xfrm>
            <a:off x="5029200" y="59944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3692000"/>
            <a:ext cx="4045200" cy="17940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4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0A2460-063A-4B5C-8152-D38321159BC3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A3CA-8E3B-4EA9-A375-23FA5C227F60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3187-F1C4-4B7A-B789-FF87A9FD6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3" name="Shape 4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BADC3E-88ED-406A-9D99-9FB4723A2A79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8"/>
          <p:cNvSpPr/>
          <p:nvPr/>
        </p:nvSpPr>
        <p:spPr>
          <a:xfrm>
            <a:off x="80963" y="3535363"/>
            <a:ext cx="8982075" cy="3214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0667"/>
            <a:ext cx="8520600" cy="26752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793575"/>
            <a:ext cx="8520600" cy="17344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" name="Shape 5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2E2D18-441C-4D2C-8625-2506888FB5DF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BB6E88-FECC-4D61-8B5C-EEA6BCAEC3F3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524D4-3013-44FF-A9F6-25AEF6C8167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3006-2E9A-4021-BAA8-8B688402C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20CB-DF8E-464E-8769-41553055EDF6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5FA69-59CD-4D5A-A4E4-7362873A9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A98B-BB13-4DA3-AEB0-C843BB6D7B6B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16EE-C236-4C93-9324-E74ADDEEA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F7FB-DB81-4F35-B798-BF44CE074530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836B-0881-4576-A694-FF54B6F1D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188B-2DF6-4932-8DA8-76FE4FE6300A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4808-A15C-456A-9B06-2467ADB90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5D74-012D-4B79-A706-FB14E353F27B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C3C4-66C0-4802-B5B6-5553FA08C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0D4E-F249-4FBE-970D-68526AA9F412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4049E-BB76-4F3F-B1DA-B350C4740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DA835A-AB73-4F45-8094-997C45D8670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79B862-91F1-417A-8A3F-474B2E6D9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3315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888" y="6251575"/>
            <a:ext cx="549275" cy="5254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/>
            </a:pPr>
            <a:fld id="{E0C31FB2-1617-4B3A-B30F-4DB2E013EE53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dn.fishki.net/upload/post/201404/08/1259025/05f6da97c4adb23b5a84d9b83d852b57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dn.fishki.net/upload/post/201404/08/1259025/d8cbc2e80e2b4679e3088cba5142133c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&#1058;&#1077;&#1088;&#1077;&#1096;&#1080;&#1085;\Downloads\&#1057;&#1086;&#1102;&#1079;%20&#1058;&#1052;&#1040;-15.%20&#1040;&#1085;&#1080;&#1084;&#1072;&#1094;&#1080;&#1103;%20&#1089;&#1090;&#1072;&#1088;&#1090;&#1072;.%20Soyuz%20TMA-15%20Start%20Animation.mp4" TargetMode="External"/><Relationship Id="rId1" Type="http://schemas.microsoft.com/office/2007/relationships/media" Target="file:///C:\Users\&#1058;&#1077;&#1088;&#1077;&#1096;&#1080;&#1085;\Downloads\&#1057;&#1086;&#1102;&#1079;%20&#1058;&#1052;&#1040;-15.%20&#1040;&#1085;&#1080;&#1084;&#1072;&#1094;&#1080;&#1103;%20&#1089;&#1090;&#1072;&#1088;&#1090;&#1072;.%20Soyuz%20TMA-15%20Start%20Animation.mp4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dn.fishki.net/upload/post/201404/08/1259025/3ba2aa2087f0d51385b8f678b4d5e22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dn.fishki.net/upload/post/201404/08/1259025/fb295e23109ea6ce83775416bdc0853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dn.fishki.net/upload/post/201404/08/1259025/a06a3bdc413dfd1683b210a3a059bde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dn.fishki.net/upload/post/201404/08/1259025/920da85dc0e8b1f641abd341897b151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58"/>
          <p:cNvSpPr txBox="1">
            <a:spLocks noGrp="1"/>
          </p:cNvSpPr>
          <p:nvPr>
            <p:ph type="ctrTitle"/>
          </p:nvPr>
        </p:nvSpPr>
        <p:spPr>
          <a:xfrm>
            <a:off x="485775" y="1122363"/>
            <a:ext cx="8183563" cy="1473200"/>
          </a:xfrm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Tx/>
              <a:buFont typeface="Raleway"/>
              <a:buNone/>
            </a:pPr>
            <a:r>
              <a:rPr lang="ru-RU" b="1">
                <a:latin typeface="Arial" charset="0"/>
                <a:cs typeface="Arial" charset="0"/>
              </a:rPr>
              <a:t>КОСМИЧЕСКИЙ УРОК</a:t>
            </a:r>
          </a:p>
        </p:txBody>
      </p:sp>
      <p:sp>
        <p:nvSpPr>
          <p:cNvPr id="26627" name="Shape 59"/>
          <p:cNvSpPr txBox="1">
            <a:spLocks noGrp="1"/>
          </p:cNvSpPr>
          <p:nvPr>
            <p:ph type="subTitle" idx="1"/>
          </p:nvPr>
        </p:nvSpPr>
        <p:spPr>
          <a:xfrm>
            <a:off x="485775" y="2595563"/>
            <a:ext cx="8183563" cy="860425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SzTx/>
              <a:buFont typeface="Source Sans Pro"/>
              <a:buNone/>
            </a:pPr>
            <a:r>
              <a:rPr lang="ru-RU" sz="1800">
                <a:solidFill>
                  <a:srgbClr val="7F7F7F"/>
                </a:solidFill>
                <a:latin typeface="Arial" charset="0"/>
                <a:cs typeface="Arial" charset="0"/>
              </a:rPr>
              <a:t>Жизнь на МКС!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«Звездных войн»: Cоветская боевая орбитальная станция «Алмаз» СССР, алмаз, впк, интересное, история, космонавтика, познавательно, салют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0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«Звездных войн»: Cоветская боевая орбитальная станция «Алмаз» СССР, алмаз, впк, интересное, история, космонавтика, познавательно, салют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2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pPr eaLnBrk="1" hangingPunct="1"/>
            <a:r>
              <a:rPr lang="ru-RU" dirty="0"/>
              <a:t>«Мир» (1986</a:t>
            </a:r>
            <a:r>
              <a:rPr lang="ru-RU" altLang="ja-JP" dirty="0">
                <a:cs typeface="ＭＳ ゴシック"/>
              </a:rPr>
              <a:t>–</a:t>
            </a:r>
            <a:r>
              <a:rPr lang="ru-RU" dirty="0"/>
              <a:t>2001)</a:t>
            </a:r>
          </a:p>
        </p:txBody>
      </p:sp>
      <p:pic>
        <p:nvPicPr>
          <p:cNvPr id="34819" name="Содержимое 3" descr="photo_9_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5423812" cy="567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 descr="545px-Mir_diagram-ru.sv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552" y="764704"/>
            <a:ext cx="5153448" cy="5673519"/>
          </a:xfrm>
          <a:prstGeom prst="rect">
            <a:avLst/>
          </a:prstGeom>
          <a:gradFill>
            <a:gsLst>
              <a:gs pos="4000">
                <a:schemeClr val="bg1">
                  <a:lumMod val="75000"/>
                  <a:alpha val="31000"/>
                </a:schemeClr>
              </a:gs>
              <a:gs pos="36000">
                <a:srgbClr val="85C2FF">
                  <a:alpha val="86000"/>
                </a:srgbClr>
              </a:gs>
              <a:gs pos="85000">
                <a:srgbClr val="C4D6EB">
                  <a:alpha val="79000"/>
                </a:srgbClr>
              </a:gs>
              <a:gs pos="100000">
                <a:srgbClr val="FFEBFA">
                  <a:alpha val="55000"/>
                </a:srgbClr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pizodsspace.airbase.ru/bibl/energia46-96/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24" y="188640"/>
            <a:ext cx="8814964" cy="60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474" y="6321003"/>
            <a:ext cx="8906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Орбитальная станция "Мир" в </a:t>
            </a:r>
            <a:r>
              <a:rPr lang="ru-RU" dirty="0" smtClean="0"/>
              <a:t>полной конфигурации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4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http://naked-science.ru/sites/default/files/iss_sts128_big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9528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4000" smtClean="0"/>
              <a:t>МКС </a:t>
            </a:r>
            <a:r>
              <a:rPr lang="ru-RU" altLang="ja-JP" sz="4000" smtClean="0">
                <a:cs typeface="ＭＳ ゴシック"/>
              </a:rPr>
              <a:t>—</a:t>
            </a:r>
            <a:r>
              <a:rPr lang="ru-RU" sz="4000" smtClean="0"/>
              <a:t> Международная космическая станция</a:t>
            </a:r>
            <a:endParaRPr lang="ru-RU" sz="4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0" y="4446513"/>
            <a:ext cx="9144000" cy="237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sz="2400" smtClean="0"/>
              <a:t>Работы начались в начале 90-х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sz="2400" smtClean="0"/>
              <a:t>Станция запущена в 1998 г.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sz="2400" smtClean="0"/>
              <a:t>Постоянно обитаема с 2000 г.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sz="2400" smtClean="0"/>
              <a:t>Ожидаемый срок службы </a:t>
            </a:r>
            <a:r>
              <a:rPr lang="ru-RU" altLang="ja-JP" sz="2400" smtClean="0">
                <a:cs typeface="ＭＳ ゴシック"/>
              </a:rPr>
              <a:t>—</a:t>
            </a:r>
            <a:r>
              <a:rPr lang="ru-RU" altLang="ja-JP" smtClean="0">
                <a:cs typeface="ＭＳ ゴシック"/>
              </a:rPr>
              <a:t> </a:t>
            </a:r>
            <a:r>
              <a:rPr lang="ru-RU" sz="2400" smtClean="0"/>
              <a:t>до 2024 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юз ТМА-15. Анимация старта. Soyuz TMA-15 Start Ani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755576" y="116632"/>
            <a:ext cx="8208912" cy="61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МКС - это </a:t>
            </a:r>
            <a:r>
              <a:rPr lang="ru-RU" dirty="0"/>
              <a:t>400 тонная конструкция, состоящая из нескольких десятков модулей с внутренним объемом свыше 900 кубометров, которая служит домом для шести исследователей космоса</a:t>
            </a:r>
            <a:r>
              <a:rPr lang="ru-RU" dirty="0" smtClean="0"/>
              <a:t>. МКС </a:t>
            </a:r>
            <a:r>
              <a:rPr lang="ru-RU" dirty="0"/>
              <a:t>появилась не на пустом месте - чтобы ее создать, потребовалось свыше 30 запусков.</a:t>
            </a:r>
          </a:p>
        </p:txBody>
      </p:sp>
      <p:pic>
        <p:nvPicPr>
          <p:cNvPr id="1027" name="Рисунок 2" descr="https://img-fotki.yandex.ru/get/9251/214291281.3a/0_f5b2f_5bb7f69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18339"/>
            <a:ext cx="547260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1218339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А </a:t>
            </a:r>
            <a:r>
              <a:rPr lang="ru-RU" dirty="0"/>
              <a:t>началось все с модуля "Заря", доставленного на орбиту ракетой-носителем "Протон" в </a:t>
            </a:r>
            <a:r>
              <a:rPr lang="ru-RU" dirty="0" smtClean="0"/>
              <a:t>ноябре </a:t>
            </a:r>
            <a:r>
              <a:rPr lang="ru-RU" dirty="0"/>
              <a:t>1998 года.</a:t>
            </a:r>
          </a:p>
        </p:txBody>
      </p:sp>
    </p:spTree>
    <p:extLst>
      <p:ext uri="{BB962C8B-B14F-4D97-AF65-F5344CB8AC3E}">
        <p14:creationId xmlns:p14="http://schemas.microsoft.com/office/powerpoint/2010/main" val="10036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5154" y="31831"/>
            <a:ext cx="35588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Спустя </a:t>
            </a:r>
            <a:r>
              <a:rPr lang="ru-RU" dirty="0"/>
              <a:t>две недели на борту </a:t>
            </a:r>
            <a:r>
              <a:rPr lang="ru-RU" dirty="0" smtClean="0"/>
              <a:t>в </a:t>
            </a:r>
            <a:r>
              <a:rPr lang="ru-RU" dirty="0"/>
              <a:t>космос отправился модуль "</a:t>
            </a:r>
            <a:r>
              <a:rPr lang="ru-RU" dirty="0" err="1"/>
              <a:t>Юнити</a:t>
            </a:r>
            <a:r>
              <a:rPr lang="ru-RU" dirty="0"/>
              <a:t>".</a:t>
            </a:r>
          </a:p>
          <a:p>
            <a:r>
              <a:rPr lang="ru-RU" dirty="0"/>
              <a:t> </a:t>
            </a:r>
            <a:r>
              <a:rPr lang="ru-RU" dirty="0" smtClean="0"/>
              <a:t>   Третьим </a:t>
            </a:r>
            <a:r>
              <a:rPr lang="ru-RU" dirty="0"/>
              <a:t>элементом станции, стал жилой модуль "Звезда", запущенный летом 2000 года. </a:t>
            </a:r>
            <a:r>
              <a:rPr lang="ru-RU" dirty="0" smtClean="0"/>
              <a:t>   Изначально </a:t>
            </a:r>
            <a:r>
              <a:rPr lang="ru-RU" dirty="0"/>
              <a:t>"Звезда" разрабатывался в качестве замены базового модуля орбитальной станции "Мир" </a:t>
            </a:r>
            <a:r>
              <a:rPr lang="ru-RU" dirty="0" smtClean="0"/>
              <a:t>("</a:t>
            </a:r>
            <a:r>
              <a:rPr lang="ru-RU" dirty="0"/>
              <a:t>Мир 2"). Но </a:t>
            </a:r>
            <a:r>
              <a:rPr lang="ru-RU" dirty="0" smtClean="0"/>
              <a:t>после </a:t>
            </a:r>
            <a:r>
              <a:rPr lang="ru-RU" dirty="0"/>
              <a:t>распада СССР </a:t>
            </a:r>
            <a:r>
              <a:rPr lang="ru-RU" dirty="0" smtClean="0"/>
              <a:t>этот </a:t>
            </a:r>
            <a:r>
              <a:rPr lang="ru-RU" dirty="0"/>
              <a:t>модуль стал сердцем </a:t>
            </a:r>
            <a:r>
              <a:rPr lang="ru-RU" dirty="0" smtClean="0"/>
              <a:t>МКС, После </a:t>
            </a:r>
            <a:r>
              <a:rPr lang="ru-RU" dirty="0"/>
              <a:t>его установки стало возможно отправлять на станцию долговременные экспедиции</a:t>
            </a:r>
            <a:r>
              <a:rPr lang="ru-RU" dirty="0" smtClean="0"/>
              <a:t>.</a:t>
            </a:r>
          </a:p>
          <a:p>
            <a:r>
              <a:rPr lang="ru-RU" dirty="0"/>
              <a:t>   Первый экипаж </a:t>
            </a:r>
            <a:r>
              <a:rPr lang="ru-RU" dirty="0" smtClean="0"/>
              <a:t>отправился </a:t>
            </a:r>
            <a:r>
              <a:rPr lang="ru-RU" dirty="0"/>
              <a:t>на МКС в октябре 2000 года. С тех пор станция непрерывно обитаема </a:t>
            </a:r>
            <a:r>
              <a:rPr lang="ru-RU" dirty="0" smtClean="0"/>
              <a:t>свыше </a:t>
            </a:r>
            <a:r>
              <a:rPr lang="ru-RU" dirty="0"/>
              <a:t>15 лет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  В </a:t>
            </a:r>
            <a:r>
              <a:rPr lang="ru-RU" dirty="0"/>
              <a:t>2009 году станция пополняется российским модулем "Поиск"</a:t>
            </a:r>
          </a:p>
          <a:p>
            <a:endParaRPr lang="ru-RU" dirty="0"/>
          </a:p>
        </p:txBody>
      </p:sp>
      <p:pic>
        <p:nvPicPr>
          <p:cNvPr id="2050" name="Рисунок 5" descr="https://img-fotki.yandex.ru/get/9251/214291281.3a/0_f5b35_832e150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851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7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 descr="http://webdiscover.ru/uploads/images/2013-10/3059_1380857359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-531440"/>
            <a:ext cx="4630737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cdn1.greatfon.com/uploads/picture/350/177/177350/picture-177350.jpg?width=1920&amp;height=1200&amp;crop=tr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654" y="9728"/>
            <a:ext cx="9157645" cy="57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artfile.ru/2880x1800_212358_%5bwww.ArtFile.ru%5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655" y="476672"/>
            <a:ext cx="9157645" cy="57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Орбитальная станция внутри картинки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1747" name="Picture 4" descr="2011-07-23_10-15-35-Parovoz-i-Zvezdniy-Gorod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623888"/>
            <a:ext cx="12192000" cy="810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xmlns="" id="{8E753CC9-3824-40FE-9553-62AC49A00D3B}"/>
              </a:ext>
            </a:extLst>
          </p:cNvPr>
          <p:cNvSpPr txBox="1">
            <a:spLocks/>
          </p:cNvSpPr>
          <p:nvPr/>
        </p:nvSpPr>
        <p:spPr bwMode="auto">
          <a:xfrm>
            <a:off x="539552" y="2564904"/>
            <a:ext cx="7772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lvl="5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lvl="6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lvl="7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lvl="8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ru-RU" kern="0" dirty="0">
                <a:solidFill>
                  <a:schemeClr val="bg1"/>
                </a:solidFill>
              </a:rPr>
              <a:t>Где обитают космонавты?</a:t>
            </a:r>
          </a:p>
        </p:txBody>
      </p:sp>
    </p:spTree>
    <p:extLst>
      <p:ext uri="{BB962C8B-B14F-4D97-AF65-F5344CB8AC3E}">
        <p14:creationId xmlns:p14="http://schemas.microsoft.com/office/powerpoint/2010/main" val="28601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План МКС</a:t>
            </a:r>
          </a:p>
        </p:txBody>
      </p:sp>
      <p:pic>
        <p:nvPicPr>
          <p:cNvPr id="36866" name="Picture 2" descr="http://v-kosmose.com/wp-content/uploads/2014/04/Obshhee-ustroystv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981075"/>
            <a:ext cx="75723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/>
              <a:t>Рабочий день космонавтов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tabLst>
                <a:tab pos="1614488" algn="l"/>
              </a:tabLst>
            </a:pPr>
            <a:endParaRPr lang="ru-RU" sz="2200"/>
          </a:p>
          <a:p>
            <a:pPr eaLnBrk="1" hangingPunct="1">
              <a:lnSpc>
                <a:spcPct val="70000"/>
              </a:lnSpc>
              <a:tabLst>
                <a:tab pos="1614488" algn="l"/>
              </a:tabLst>
            </a:pPr>
            <a:endParaRPr lang="ru-RU" sz="2400"/>
          </a:p>
        </p:txBody>
      </p:sp>
      <p:sp>
        <p:nvSpPr>
          <p:cNvPr id="37891" name="Объект 2"/>
          <p:cNvSpPr>
            <a:spLocks/>
          </p:cNvSpPr>
          <p:nvPr/>
        </p:nvSpPr>
        <p:spPr bwMode="auto">
          <a:xfrm>
            <a:off x="395288" y="26035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  <a:tabLst>
                <a:tab pos="1708150" algn="l"/>
              </a:tabLst>
            </a:pPr>
            <a:endParaRPr lang="ru-RU" sz="2200">
              <a:latin typeface="Verdan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  <a:tabLst>
                <a:tab pos="1708150" algn="l"/>
              </a:tabLst>
            </a:pPr>
            <a:endParaRPr lang="ru-RU" sz="2200">
              <a:latin typeface="Verdan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  <a:tabLst>
                <a:tab pos="1708150" algn="l"/>
              </a:tabLst>
            </a:pPr>
            <a:endParaRPr lang="ru-RU" sz="2200">
              <a:latin typeface="Verdana" pitchFamily="34" charset="0"/>
            </a:endParaRPr>
          </a:p>
        </p:txBody>
      </p:sp>
      <p:graphicFrame>
        <p:nvGraphicFramePr>
          <p:cNvPr id="67815" name="Group 231"/>
          <p:cNvGraphicFramePr>
            <a:graphicFrameLocks noGrp="1"/>
          </p:cNvGraphicFramePr>
          <p:nvPr/>
        </p:nvGraphicFramePr>
        <p:xfrm>
          <a:off x="611188" y="1628775"/>
          <a:ext cx="8353425" cy="4604703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13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70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6:00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—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подъём, осмотр станции, перезагрузка компьютеров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6:10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—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утренний туалет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6:40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—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завтрак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7:30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—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ежедневная конференция по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планированию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7:50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—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эксперименты, обслуживание станции,  спорт, конференции с Землёй,  прочие задачи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13:00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—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обед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14:00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—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эксперименты, обслуживание станции, спорт, конференции с Землёй, прочие задачи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19:00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—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ежедневная конференция по планированию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19:30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—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ужин, личное время, подготовка ко сну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21:30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—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Эксперименты</a:t>
            </a:r>
          </a:p>
        </p:txBody>
      </p:sp>
      <p:graphicFrame>
        <p:nvGraphicFramePr>
          <p:cNvPr id="43039" name="Group 31"/>
          <p:cNvGraphicFramePr>
            <a:graphicFrameLocks noGrp="1"/>
          </p:cNvGraphicFramePr>
          <p:nvPr>
            <p:ph idx="1"/>
          </p:nvPr>
        </p:nvGraphicFramePr>
        <p:xfrm>
          <a:off x="38100" y="1268413"/>
          <a:ext cx="9144000" cy="5589589"/>
        </p:xfrm>
        <a:graphic>
          <a:graphicData uri="http://schemas.openxmlformats.org/drawingml/2006/table">
            <a:tbl>
              <a:tblPr/>
              <a:tblGrid>
                <a:gridCol w="2124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Направления исследований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2" marR="6862" marT="6862" marB="6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Примеры экспериментов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2" marR="6862" marT="6862" marB="6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Медико-биологические исследования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723" marR="13723" marT="13723" marB="13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Отработка будущих систем жизнеобеспечения космонавтов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Поиск критериев живых организмов, максимально устойчивых к длительным космическим полётам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Исследования изменений в организме, поведении, реакциях, связанных с факторами космического полёта</a:t>
                      </a:r>
                    </a:p>
                  </a:txBody>
                  <a:tcPr marL="13723" marR="13723" marT="13723" marB="13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0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Геофизические исследования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723" marR="13723" marT="13723" marB="13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Исследование сейсмических процессов в земной коре – разработка методов прогнозирования землетрясений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Мониторинг районов прогнозируемых техногенных и природных катастроф</a:t>
                      </a:r>
                    </a:p>
                  </a:txBody>
                  <a:tcPr marL="13723" marR="13723" marT="13723" marB="13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Исследование природных ресурсов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723" marR="13723" marT="13723" marB="13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Создание базы биопродуктивных районов океана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Исследование содержания углекислого газа и метана в атмосфере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723" marR="13723" marT="13723" marB="13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5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Космическая биотехнология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723" marR="13723" marT="13723" marB="13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Разработка лекарственных препаратов нового поколения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Воздействие факторов космического полёта на различные штаммы</a:t>
                      </a:r>
                    </a:p>
                  </a:txBody>
                  <a:tcPr marL="13723" marR="13723" marT="13723" marB="13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Эксперименты</a:t>
            </a:r>
          </a:p>
        </p:txBody>
      </p:sp>
      <p:graphicFrame>
        <p:nvGraphicFramePr>
          <p:cNvPr id="45080" name="Group 24"/>
          <p:cNvGraphicFramePr>
            <a:graphicFrameLocks noGrp="1"/>
          </p:cNvGraphicFramePr>
          <p:nvPr>
            <p:ph idx="1"/>
          </p:nvPr>
        </p:nvGraphicFramePr>
        <p:xfrm>
          <a:off x="0" y="1484313"/>
          <a:ext cx="9144000" cy="5375276"/>
        </p:xfrm>
        <a:graphic>
          <a:graphicData uri="http://schemas.openxmlformats.org/drawingml/2006/table">
            <a:tbl>
              <a:tblPr/>
              <a:tblGrid>
                <a:gridCol w="2339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04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Направления исследований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2" marR="6862" marT="6862" marB="6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Наименования экспериментов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2" marR="6862" marT="6862" marB="68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Технические исследования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723" marR="13723" marT="13723" marB="13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Отработка экспериментальной системы высокоточного прогнозирования движения МКС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Отработка методов и средств обнаружения мест разгерметизации модулей </a:t>
                      </a:r>
                    </a:p>
                  </a:txBody>
                  <a:tcPr marL="13723" marR="13723" marT="13723" marB="13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Исследования космических лучей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723" marR="13723" marT="13723" marB="13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Исследование динамики радиационной обстановки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Изучение потоков быстрых и тепловых нейтронов</a:t>
                      </a:r>
                    </a:p>
                  </a:txBody>
                  <a:tcPr marL="13723" marR="13723" marT="13723" marB="13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Образовательные и гуманитарные проекты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723" marR="13723" marT="13723" marB="13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Подготовка и запуск с ТГК научно-образовательного микроспутника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Научно-образовательная демонстрация физических законов и явлений в условиях микрогравитации</a:t>
                      </a:r>
                    </a:p>
                  </a:txBody>
                  <a:tcPr marL="13723" marR="13723" marT="13723" marB="13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Космическая технология и материаловедение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723" marR="13723" marT="13723" marB="13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Отработка технологии получения плазменно-пылевых кристаллов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Отработка методов получения высокопористых тугоплавких теплоизолирующих материалов</a:t>
                      </a:r>
                    </a:p>
                  </a:txBody>
                  <a:tcPr marL="13723" marR="13723" marT="13723" marB="13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Эксперименты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3011" name="Picture 4" descr="photiki.jpg (640×425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63" y="3429000"/>
            <a:ext cx="51641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http://www.federalspace.ru/media/img/site/kolo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397986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http://www.federalspace.ru/media/img/site/baboch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63" y="1277938"/>
            <a:ext cx="30321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Наблюдения за Землёй</a:t>
            </a: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5059" name="Picture 4" descr="http://www.federalspace.ru/media/img/blog/o_r_b_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443038"/>
            <a:ext cx="59753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8" descr="http://www.federalspace.ru/media/img/blog/o_r_b_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648075"/>
            <a:ext cx="47593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Обслуживание станции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Чистка внутренних и внешних поверхностей от загрязнений</a:t>
            </a:r>
          </a:p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Замена отдельных элементов станции (пылесборников и т.д.)</a:t>
            </a:r>
          </a:p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Проверка работы оборудования и систем станции</a:t>
            </a:r>
          </a:p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Оперативный ремонт</a:t>
            </a:r>
          </a:p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Разгрузка грузовых кораблей</a:t>
            </a:r>
          </a:p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Проведение инвентаризации</a:t>
            </a:r>
          </a:p>
          <a:p>
            <a:pPr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Прочие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/>
              <a:t>Конференции, связь с Землёй</a:t>
            </a:r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ru-RU" sz="2800"/>
              <a:t>Обращения, приуроченные к различным датам</a:t>
            </a:r>
          </a:p>
          <a:p>
            <a:pPr eaLnBrk="1" hangingPunct="1"/>
            <a:r>
              <a:rPr lang="ru-RU" sz="2800"/>
              <a:t>Ответы на вопросы детей</a:t>
            </a:r>
          </a:p>
          <a:p>
            <a:pPr eaLnBrk="1" hangingPunct="1"/>
            <a:r>
              <a:rPr lang="ru-RU" sz="2800"/>
              <a:t>Запись «уроков из космоса»</a:t>
            </a:r>
          </a:p>
        </p:txBody>
      </p:sp>
      <p:pic>
        <p:nvPicPr>
          <p:cNvPr id="47107" name="Picture 2" descr="http://vistanews.ru/uploads/posts/2015-04/1428577107_ko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096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Выход в открытый космос</a:t>
            </a:r>
          </a:p>
        </p:txBody>
      </p:sp>
      <p:pic>
        <p:nvPicPr>
          <p:cNvPr id="48130" name="Picture 2" descr="http://naked-science.ru/sites/default/files/24578554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836738"/>
            <a:ext cx="752475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http://byaki.net/uploads/posts/2012-08/1346010072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255428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Спорт</a:t>
            </a:r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457200" y="1350963"/>
            <a:ext cx="8229600" cy="565150"/>
          </a:xfrm>
        </p:spPr>
        <p:txBody>
          <a:bodyPr/>
          <a:lstStyle/>
          <a:p>
            <a:pPr eaLnBrk="1" hangingPunct="1"/>
            <a:r>
              <a:rPr lang="ru-RU" sz="2800"/>
              <a:t>Норма занятий спортом </a:t>
            </a:r>
            <a:r>
              <a:rPr lang="ru-RU" altLang="ja-JP" sz="2800">
                <a:cs typeface="ＭＳ ゴシック"/>
              </a:rPr>
              <a:t>—</a:t>
            </a:r>
            <a:r>
              <a:rPr lang="ru-RU" sz="2800"/>
              <a:t> 2 часа в день</a:t>
            </a:r>
          </a:p>
        </p:txBody>
      </p:sp>
      <p:pic>
        <p:nvPicPr>
          <p:cNvPr id="49155" name="Picture 2" descr="http://re-actor.net/uploads/posts/2013-04/1364971114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38350"/>
            <a:ext cx="9142413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Орбитальные станции </a:t>
            </a:r>
          </a:p>
        </p:txBody>
      </p:sp>
      <p:graphicFrame>
        <p:nvGraphicFramePr>
          <p:cNvPr id="33841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06787"/>
              </p:ext>
            </p:extLst>
          </p:nvPr>
        </p:nvGraphicFramePr>
        <p:xfrm>
          <a:off x="-30951" y="908721"/>
          <a:ext cx="9191625" cy="4680523"/>
        </p:xfrm>
        <a:graphic>
          <a:graphicData uri="http://schemas.openxmlformats.org/drawingml/2006/table">
            <a:tbl>
              <a:tblPr/>
              <a:tblGrid>
                <a:gridCol w="2051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15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ОС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Годы работы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Количество экспедиций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Максимальная длительность пребывания, сут.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«Салют-1»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«Салют-2»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«Салют-3»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1974</a:t>
                      </a:r>
                      <a:r>
                        <a:rPr kumimoji="0" lang="ru-RU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–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«Салют-4»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1974</a:t>
                      </a:r>
                      <a:r>
                        <a:rPr kumimoji="0" lang="ru-RU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–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1977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«Салют-5»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1976</a:t>
                      </a:r>
                      <a:r>
                        <a:rPr kumimoji="0" lang="ru-RU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–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1977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«Салют-6»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1977</a:t>
                      </a:r>
                      <a:r>
                        <a:rPr kumimoji="0" lang="ru-RU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–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«Салют-7»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  <a:r>
                        <a:rPr kumimoji="0" lang="ru-RU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ゴシック"/>
                          <a:cs typeface="ＭＳ ゴシック"/>
                        </a:rPr>
                        <a:t>–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Общение с семьёй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1933575"/>
            <a:ext cx="35544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www.tvroscosmos.ru/media/img/novitskai/novitskaya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325" y="2520950"/>
            <a:ext cx="578167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Праздники на МКС</a:t>
            </a:r>
          </a:p>
        </p:txBody>
      </p:sp>
      <p:pic>
        <p:nvPicPr>
          <p:cNvPr id="54274" name="Picture 4" descr="http://cdn.static1.rtr-vesti.ru/p/xw_1043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3700"/>
            <a:ext cx="9144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еждународная космическая стан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1" y="908719"/>
            <a:ext cx="9111919" cy="56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6488668"/>
            <a:ext cx="9111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http://photo-day.ru/mezhdunarodnaya-kosmicheskaya-stanciya-ekspediciya-36/</a:t>
            </a:r>
            <a:endParaRPr lang="ru-RU" dirty="0"/>
          </a:p>
        </p:txBody>
      </p:sp>
      <p:pic>
        <p:nvPicPr>
          <p:cNvPr id="6" name="Picture 6" descr="Международная космическая станц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57999"/>
            <a:ext cx="9111918" cy="59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Международная космическая станц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7" y="260648"/>
            <a:ext cx="9077023" cy="60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е жилища: как мы будем жить в космо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26" y="137592"/>
            <a:ext cx="893354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225" y="5085184"/>
            <a:ext cx="8933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корпусе станции «Салют-1» красовалось название «Заря». Станцию назвали по-другому, узнав, что название занято китайским </a:t>
            </a:r>
            <a:r>
              <a:rPr lang="ru-RU" dirty="0" smtClean="0"/>
              <a:t>спутником</a:t>
            </a:r>
          </a:p>
          <a:p>
            <a:r>
              <a:rPr lang="en-US" dirty="0" smtClean="0"/>
              <a:t>http</a:t>
            </a:r>
            <a:r>
              <a:rPr lang="en-US" dirty="0"/>
              <a:t>://scigeek.ru/2016/07/26/kosmicheskie-zhilishha-kak-my-budem-zhit-v-kosmose/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18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n15.nevsedoma.com.ua/photo/787/131_files/1-00000000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17554"/>
            <a:ext cx="8856984" cy="62238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51755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Первая </a:t>
            </a:r>
            <a:r>
              <a:rPr lang="ru-RU" dirty="0"/>
              <a:t>орбитальная станция «Салют», предназначенная для длительных полетов по орбите вокруг Земли, была запущена 19 апреля 1971 года. </a:t>
            </a:r>
            <a:endParaRPr lang="ru-RU" dirty="0" smtClean="0"/>
          </a:p>
          <a:p>
            <a:r>
              <a:rPr lang="ru-RU" dirty="0" smtClean="0"/>
              <a:t>   Орбитальный </a:t>
            </a:r>
            <a:r>
              <a:rPr lang="ru-RU" dirty="0"/>
              <a:t>блок – </a:t>
            </a:r>
            <a:r>
              <a:rPr lang="ru-RU" dirty="0" smtClean="0"/>
              <a:t>длина </a:t>
            </a:r>
            <a:r>
              <a:rPr lang="ru-RU" dirty="0"/>
              <a:t>– около 16 метров, поперечник – 4 метра, вес – около 19 тонн.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800" y="6025925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11 </a:t>
            </a:r>
            <a:r>
              <a:rPr lang="ru-RU" dirty="0"/>
              <a:t>ноября 1971 г. орбитальная станция </a:t>
            </a:r>
            <a:r>
              <a:rPr lang="ru-RU" dirty="0" smtClean="0"/>
              <a:t>входит </a:t>
            </a:r>
            <a:r>
              <a:rPr lang="ru-RU" dirty="0"/>
              <a:t>в плотные слои земной атмосферы и сгорает над Тихим океаном. </a:t>
            </a:r>
          </a:p>
        </p:txBody>
      </p:sp>
    </p:spTree>
    <p:extLst>
      <p:ext uri="{BB962C8B-B14F-4D97-AF65-F5344CB8AC3E}">
        <p14:creationId xmlns:p14="http://schemas.microsoft.com/office/powerpoint/2010/main" val="10953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«Звездных войн»: Cоветская боевая орбитальная станция «Алмаз» СССР, алмаз, впк, интересное, история, космонавтика, познавательно, салют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8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«Звездных войн»: Cоветская боевая орбитальная станция «Алмаз» СССР, алмаз, впк, интересное, история, космонавтика, познавательно, салют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16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6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«Звездных войн»: Cоветская боевая орбитальная станция «Алмаз» СССР, алмаз, впк, интересное, история, космонавтика, познавательно, салют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ВДНХ. Павильон Космонавтики. Орбитальная станция Салют-4 Фото ВДНХ, было, истор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12967" cy="568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19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«Звездных войн»: Cоветская боевая орбитальная станция «Алмаз» СССР, алмаз, впк, интересное, история, космонавтика, познавательно, салют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097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9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5809</TotalTime>
  <Words>681</Words>
  <Application>Microsoft Office PowerPoint</Application>
  <PresentationFormat>Экран (4:3)</PresentationFormat>
  <Paragraphs>135</Paragraphs>
  <Slides>32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Plum</vt:lpstr>
      <vt:lpstr>КОСМИЧЕСКИЙ УРОК</vt:lpstr>
      <vt:lpstr>Презентация PowerPoint</vt:lpstr>
      <vt:lpstr>Орбитальные станции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«Мир» (1986–2001)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Орбитальная станция внутри картинки </vt:lpstr>
      <vt:lpstr>План МКС</vt:lpstr>
      <vt:lpstr>Рабочий день космонавтов</vt:lpstr>
      <vt:lpstr>Эксперименты</vt:lpstr>
      <vt:lpstr>Эксперименты</vt:lpstr>
      <vt:lpstr>Эксперименты</vt:lpstr>
      <vt:lpstr>Наблюдения за Землёй</vt:lpstr>
      <vt:lpstr>Обслуживание станции</vt:lpstr>
      <vt:lpstr>Конференции, связь с Землёй</vt:lpstr>
      <vt:lpstr>Выход в открытый космос</vt:lpstr>
      <vt:lpstr>Спорт</vt:lpstr>
      <vt:lpstr>Общение с семьёй</vt:lpstr>
      <vt:lpstr>Праздники на МКС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Пикулева</dc:creator>
  <cp:lastModifiedBy>ГИА2017</cp:lastModifiedBy>
  <cp:revision>71</cp:revision>
  <dcterms:created xsi:type="dcterms:W3CDTF">2015-10-17T17:30:43Z</dcterms:created>
  <dcterms:modified xsi:type="dcterms:W3CDTF">2018-03-29T08:46:53Z</dcterms:modified>
</cp:coreProperties>
</file>