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1" r:id="rId5"/>
    <p:sldId id="272" r:id="rId6"/>
    <p:sldId id="270" r:id="rId7"/>
    <p:sldId id="265" r:id="rId8"/>
    <p:sldId id="266" r:id="rId9"/>
    <p:sldId id="267" r:id="rId10"/>
    <p:sldId id="261" r:id="rId11"/>
    <p:sldId id="279" r:id="rId12"/>
    <p:sldId id="263" r:id="rId13"/>
    <p:sldId id="25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507" y="50803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1473" y="2276872"/>
            <a:ext cx="6413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Педагогический опыт работы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учителя русского языка и литературы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ГБОУ СОШ № 1 </a:t>
            </a:r>
            <a:r>
              <a:rPr lang="ru-RU" sz="2400" b="1" dirty="0" err="1" smtClean="0">
                <a:solidFill>
                  <a:srgbClr val="C00000"/>
                </a:solidFill>
              </a:rPr>
              <a:t>п.г.т.Суходол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</a:t>
            </a:r>
            <a:r>
              <a:rPr lang="ru-RU" sz="2400" b="1" dirty="0" smtClean="0">
                <a:solidFill>
                  <a:srgbClr val="C00000"/>
                </a:solidFill>
              </a:rPr>
              <a:t>. р. Сергиевский Самарской области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Девяткиной Ирины Александровны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561" y="4437111"/>
            <a:ext cx="3813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Образование: высшее  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Категория: высшая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Педагогический стаж: 34 года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User\Desktop\Школьный ноутбук\МОЁ\ВСЁ\ВЫПУСК-2018 9В\Последний звонок-2018\IMG_3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7" y="2348330"/>
            <a:ext cx="2694114" cy="17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32" y="23669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Достижения обучающихся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(творческие конкурсы)</a:t>
            </a:r>
          </a:p>
          <a:p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1196752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2019г. – 2 место в </a:t>
            </a:r>
            <a:r>
              <a:rPr lang="en-US" dirty="0">
                <a:solidFill>
                  <a:prstClr val="black"/>
                </a:solidFill>
              </a:rPr>
              <a:t>III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Международном</a:t>
            </a:r>
            <a:r>
              <a:rPr lang="ru-RU" dirty="0">
                <a:solidFill>
                  <a:prstClr val="black"/>
                </a:solidFill>
              </a:rPr>
              <a:t> Пушкинском литературном конкурс «Друзья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          по вдохновению» (</a:t>
            </a:r>
            <a:r>
              <a:rPr lang="ru-RU" dirty="0" err="1">
                <a:solidFill>
                  <a:prstClr val="black"/>
                </a:solidFill>
              </a:rPr>
              <a:t>Кинстлер</a:t>
            </a:r>
            <a:r>
              <a:rPr lang="ru-RU" dirty="0">
                <a:solidFill>
                  <a:prstClr val="black"/>
                </a:solidFill>
              </a:rPr>
              <a:t> В</a:t>
            </a:r>
            <a:r>
              <a:rPr lang="ru-RU" dirty="0" smtClean="0">
                <a:solidFill>
                  <a:prstClr val="black"/>
                </a:solidFill>
              </a:rPr>
              <a:t>.)</a:t>
            </a:r>
            <a:endParaRPr lang="ru-RU" dirty="0" smtClean="0"/>
          </a:p>
          <a:p>
            <a:r>
              <a:rPr lang="ru-RU" dirty="0" smtClean="0"/>
              <a:t>2019г</a:t>
            </a:r>
            <a:r>
              <a:rPr lang="ru-RU" dirty="0"/>
              <a:t>. – 2 место во </a:t>
            </a:r>
            <a:r>
              <a:rPr lang="ru-RU" b="1" dirty="0"/>
              <a:t>Всероссийском</a:t>
            </a:r>
            <a:r>
              <a:rPr lang="ru-RU" dirty="0"/>
              <a:t> конкурсе «Россия-2035» (Красновский Е.)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2018г</a:t>
            </a:r>
            <a:r>
              <a:rPr lang="ru-RU" dirty="0">
                <a:solidFill>
                  <a:prstClr val="black"/>
                </a:solidFill>
              </a:rPr>
              <a:t>. – 1 место во </a:t>
            </a:r>
            <a:r>
              <a:rPr lang="ru-RU" b="1" dirty="0">
                <a:solidFill>
                  <a:prstClr val="black"/>
                </a:solidFill>
              </a:rPr>
              <a:t>Всероссийском</a:t>
            </a:r>
            <a:r>
              <a:rPr lang="ru-RU" dirty="0">
                <a:solidFill>
                  <a:prstClr val="black"/>
                </a:solidFill>
              </a:rPr>
              <a:t> конкурсе «Россия-2035» (Панкратов Р</a:t>
            </a:r>
            <a:r>
              <a:rPr lang="ru-RU" dirty="0" smtClean="0">
                <a:solidFill>
                  <a:prstClr val="black"/>
                </a:solidFill>
              </a:rPr>
              <a:t>.);</a:t>
            </a:r>
            <a:endParaRPr lang="ru-RU" dirty="0"/>
          </a:p>
          <a:p>
            <a:r>
              <a:rPr lang="ru-RU" dirty="0"/>
              <a:t>2018г. – 1 место в </a:t>
            </a:r>
            <a:r>
              <a:rPr lang="ru-RU" b="1" dirty="0"/>
              <a:t>Областном</a:t>
            </a:r>
            <a:r>
              <a:rPr lang="ru-RU" dirty="0"/>
              <a:t> конкурсе «Моя малая Родина: природа, культура, </a:t>
            </a:r>
          </a:p>
          <a:p>
            <a:r>
              <a:rPr lang="ru-RU" dirty="0"/>
              <a:t>                этнос» (Моисеева А.);</a:t>
            </a:r>
          </a:p>
          <a:p>
            <a:r>
              <a:rPr lang="ru-RU" dirty="0"/>
              <a:t>2018г. – 1 место в </a:t>
            </a:r>
            <a:r>
              <a:rPr lang="en-US" dirty="0"/>
              <a:t>XIII</a:t>
            </a:r>
            <a:r>
              <a:rPr lang="ru-RU" dirty="0"/>
              <a:t> </a:t>
            </a:r>
            <a:r>
              <a:rPr lang="ru-RU" b="1" dirty="0"/>
              <a:t>Областном</a:t>
            </a:r>
            <a:r>
              <a:rPr lang="ru-RU" dirty="0"/>
              <a:t> конкурсе творческих работ учащихся «Война </a:t>
            </a:r>
          </a:p>
          <a:p>
            <a:r>
              <a:rPr lang="ru-RU" dirty="0"/>
              <a:t>                 глазами детей» (</a:t>
            </a:r>
            <a:r>
              <a:rPr lang="ru-RU" dirty="0" err="1"/>
              <a:t>Силкин</a:t>
            </a:r>
            <a:r>
              <a:rPr lang="ru-RU" dirty="0"/>
              <a:t> Н.);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2017г</a:t>
            </a:r>
            <a:r>
              <a:rPr lang="ru-RU" dirty="0">
                <a:solidFill>
                  <a:prstClr val="black"/>
                </a:solidFill>
              </a:rPr>
              <a:t>. –  3 место в </a:t>
            </a:r>
            <a:r>
              <a:rPr lang="ru-RU" b="1" dirty="0">
                <a:solidFill>
                  <a:prstClr val="black"/>
                </a:solidFill>
              </a:rPr>
              <a:t>Межрегиональном </a:t>
            </a:r>
            <a:r>
              <a:rPr lang="ru-RU" dirty="0">
                <a:solidFill>
                  <a:prstClr val="black"/>
                </a:solidFill>
              </a:rPr>
              <a:t>творческом конкурсе «Пасха радость нам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           несёт» (Моисеева А</a:t>
            </a:r>
            <a:r>
              <a:rPr lang="ru-RU" dirty="0" smtClean="0">
                <a:solidFill>
                  <a:prstClr val="black"/>
                </a:solidFill>
              </a:rPr>
              <a:t>.);</a:t>
            </a:r>
            <a:endParaRPr lang="ru-RU" dirty="0"/>
          </a:p>
          <a:p>
            <a:r>
              <a:rPr lang="ru-RU" dirty="0"/>
              <a:t>2017г. – 1 место в </a:t>
            </a:r>
            <a:r>
              <a:rPr lang="en-US" dirty="0"/>
              <a:t>XVII</a:t>
            </a:r>
            <a:r>
              <a:rPr lang="ru-RU" dirty="0"/>
              <a:t> </a:t>
            </a:r>
            <a:r>
              <a:rPr lang="ru-RU" b="1" dirty="0"/>
              <a:t>Областных</a:t>
            </a:r>
            <a:r>
              <a:rPr lang="ru-RU" dirty="0"/>
              <a:t> школьных Кирилло-Мефодиевских чтениях </a:t>
            </a:r>
          </a:p>
          <a:p>
            <a:r>
              <a:rPr lang="ru-RU" dirty="0"/>
              <a:t>                (</a:t>
            </a:r>
            <a:r>
              <a:rPr lang="ru-RU" dirty="0" err="1"/>
              <a:t>Кинстлер</a:t>
            </a:r>
            <a:r>
              <a:rPr lang="ru-RU" dirty="0"/>
              <a:t> В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2017г</a:t>
            </a:r>
            <a:r>
              <a:rPr lang="ru-RU" dirty="0"/>
              <a:t>. –  2 место в </a:t>
            </a:r>
            <a:r>
              <a:rPr lang="ru-RU" b="1" dirty="0"/>
              <a:t>Областном</a:t>
            </a:r>
            <a:r>
              <a:rPr lang="ru-RU" dirty="0"/>
              <a:t> конкурсе литературно-</a:t>
            </a:r>
            <a:r>
              <a:rPr lang="ru-RU" dirty="0" err="1"/>
              <a:t>творч</a:t>
            </a:r>
            <a:r>
              <a:rPr lang="ru-RU" dirty="0"/>
              <a:t>. работ «Куйбышев – </a:t>
            </a:r>
          </a:p>
          <a:p>
            <a:r>
              <a:rPr lang="ru-RU" dirty="0"/>
              <a:t>                 запасная столица», </a:t>
            </a:r>
            <a:r>
              <a:rPr lang="ru-RU" dirty="0" err="1"/>
              <a:t>посв</a:t>
            </a:r>
            <a:r>
              <a:rPr lang="ru-RU" dirty="0"/>
              <a:t>. Параду памяти 1941года (Моисеева А.);</a:t>
            </a:r>
          </a:p>
          <a:p>
            <a:r>
              <a:rPr lang="ru-RU" dirty="0" smtClean="0"/>
              <a:t>2016г. – 2 место в </a:t>
            </a:r>
            <a:r>
              <a:rPr lang="ru-RU" b="1" dirty="0" smtClean="0"/>
              <a:t>Международном </a:t>
            </a:r>
            <a:r>
              <a:rPr lang="ru-RU" dirty="0" smtClean="0"/>
              <a:t>творческом конкурсе «Юридический     </a:t>
            </a:r>
          </a:p>
          <a:p>
            <a:r>
              <a:rPr lang="ru-RU" dirty="0" smtClean="0"/>
              <a:t>                               дебют» (Кувшинова Н.);</a:t>
            </a:r>
          </a:p>
          <a:p>
            <a:r>
              <a:rPr lang="ru-RU" dirty="0" smtClean="0"/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8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32" y="236694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Достижения обучающихся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(государственная итоговая аттестация: ОГЭ, ЕГЭ)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</a:t>
            </a:r>
          </a:p>
          <a:p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           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Деревяшкина</a:t>
            </a:r>
            <a:r>
              <a:rPr lang="ru-RU" sz="2400" b="1" i="1" dirty="0" smtClean="0">
                <a:solidFill>
                  <a:srgbClr val="7030A0"/>
                </a:solidFill>
              </a:rPr>
              <a:t> Е. – 100 баллов на ЕГЭ по литературе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8" y="2053854"/>
            <a:ext cx="4338288" cy="20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6218" y="1340768"/>
            <a:ext cx="419427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7030A0"/>
                </a:solidFill>
              </a:rPr>
              <a:t>Результаты ОГЭ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по русскому языку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2" y="3645024"/>
            <a:ext cx="5191794" cy="195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292080" y="2805108"/>
            <a:ext cx="325070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ЕГЭ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русскому языку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08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32" y="199808"/>
            <a:ext cx="842493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Достижения </a:t>
            </a:r>
            <a:r>
              <a:rPr lang="ru-RU" sz="2800" b="1" dirty="0" smtClean="0">
                <a:solidFill>
                  <a:srgbClr val="C00000"/>
                </a:solidFill>
              </a:rPr>
              <a:t>обучающихся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(НПК, олимпиады)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2020г. – Победитель  </a:t>
            </a:r>
            <a:r>
              <a:rPr lang="en-US" dirty="0"/>
              <a:t>XIV </a:t>
            </a:r>
            <a:r>
              <a:rPr lang="ru-RU" b="1" dirty="0"/>
              <a:t>Международной </a:t>
            </a:r>
            <a:r>
              <a:rPr lang="ru-RU" dirty="0"/>
              <a:t>НПК  </a:t>
            </a:r>
            <a:r>
              <a:rPr lang="ru-RU" dirty="0" err="1"/>
              <a:t>г.Отрадный</a:t>
            </a:r>
            <a:r>
              <a:rPr lang="ru-RU" dirty="0"/>
              <a:t> (Пантелеев Н.).</a:t>
            </a:r>
          </a:p>
          <a:p>
            <a:pPr algn="just"/>
            <a:r>
              <a:rPr lang="ru-RU" dirty="0"/>
              <a:t>2019г. – 3 призёра НПК, 5 призёров </a:t>
            </a:r>
            <a:r>
              <a:rPr lang="ru-RU" b="1" dirty="0" smtClean="0"/>
              <a:t>окружного этапа </a:t>
            </a:r>
            <a:r>
              <a:rPr lang="ru-RU" dirty="0" smtClean="0"/>
              <a:t>ВОШ по </a:t>
            </a:r>
            <a:r>
              <a:rPr lang="ru-RU" dirty="0"/>
              <a:t>литературе;</a:t>
            </a:r>
          </a:p>
          <a:p>
            <a:pPr algn="just"/>
            <a:r>
              <a:rPr lang="ru-RU" dirty="0"/>
              <a:t>2018г. -  3 призёра НПК, 3 призёра </a:t>
            </a:r>
            <a:r>
              <a:rPr lang="ru-RU" b="1" dirty="0" smtClean="0"/>
              <a:t>окружного этапа </a:t>
            </a:r>
            <a:r>
              <a:rPr lang="ru-RU" dirty="0" smtClean="0"/>
              <a:t>ВОШ </a:t>
            </a:r>
            <a:r>
              <a:rPr lang="ru-RU" dirty="0"/>
              <a:t>по русскому </a:t>
            </a:r>
            <a:r>
              <a:rPr lang="ru-RU" dirty="0" smtClean="0"/>
              <a:t>языку;</a:t>
            </a:r>
            <a:endParaRPr lang="ru-RU" dirty="0"/>
          </a:p>
          <a:p>
            <a:pPr algn="just"/>
            <a:r>
              <a:rPr lang="ru-RU" dirty="0"/>
              <a:t>2017г. – 2 призёра НПК,  3 призёра </a:t>
            </a:r>
            <a:r>
              <a:rPr lang="ru-RU" b="1" dirty="0"/>
              <a:t>окружного этапа </a:t>
            </a:r>
            <a:r>
              <a:rPr lang="ru-RU" dirty="0"/>
              <a:t>ВОШ </a:t>
            </a:r>
            <a:r>
              <a:rPr lang="ru-RU" dirty="0" smtClean="0"/>
              <a:t>по </a:t>
            </a:r>
            <a:r>
              <a:rPr lang="ru-RU" dirty="0" err="1" smtClean="0"/>
              <a:t>рус.яз</a:t>
            </a:r>
            <a:r>
              <a:rPr lang="ru-RU" dirty="0" smtClean="0"/>
              <a:t>. и литературе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2016г. -  4 призёра НПК , 2 призёра </a:t>
            </a:r>
            <a:r>
              <a:rPr lang="ru-RU" b="1" dirty="0"/>
              <a:t>окружного этапа </a:t>
            </a:r>
            <a:r>
              <a:rPr lang="ru-RU" dirty="0"/>
              <a:t>ВОШ </a:t>
            </a:r>
            <a:r>
              <a:rPr lang="ru-RU" dirty="0" smtClean="0"/>
              <a:t>по литературе;</a:t>
            </a:r>
          </a:p>
          <a:p>
            <a:pPr algn="just"/>
            <a:r>
              <a:rPr lang="ru-RU" dirty="0" smtClean="0"/>
              <a:t>2015г. – Призёр </a:t>
            </a:r>
            <a:r>
              <a:rPr lang="ru-RU" b="1" dirty="0" smtClean="0"/>
              <a:t>регионального </a:t>
            </a:r>
            <a:r>
              <a:rPr lang="ru-RU" dirty="0" smtClean="0"/>
              <a:t>этапа ВОШ по литературе (Петрянина С.);</a:t>
            </a:r>
          </a:p>
          <a:p>
            <a:pPr algn="just"/>
            <a:endParaRPr lang="ru-RU" sz="800" dirty="0"/>
          </a:p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Поделки обучающихся ,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изготовленные по сюжетам книг:</a:t>
            </a:r>
          </a:p>
          <a:p>
            <a:r>
              <a:rPr lang="ru-RU" sz="2000" dirty="0" err="1" smtClean="0"/>
              <a:t>В.Астафьев</a:t>
            </a:r>
            <a:r>
              <a:rPr lang="ru-RU" sz="2000" dirty="0" smtClean="0"/>
              <a:t> «Гуси в полынье», </a:t>
            </a:r>
            <a:r>
              <a:rPr lang="ru-RU" sz="2000" dirty="0" err="1" smtClean="0"/>
              <a:t>В.Катаев</a:t>
            </a:r>
            <a:r>
              <a:rPr lang="ru-RU" sz="2000" dirty="0" smtClean="0"/>
              <a:t> «Два капитана», </a:t>
            </a:r>
          </a:p>
          <a:p>
            <a:r>
              <a:rPr lang="ru-RU" sz="2000" dirty="0" err="1" smtClean="0"/>
              <a:t>Б.Полевой</a:t>
            </a:r>
            <a:r>
              <a:rPr lang="ru-RU" sz="2000" dirty="0" smtClean="0"/>
              <a:t> «Повесть о настоящем человеке»</a:t>
            </a:r>
            <a:endParaRPr lang="ru-RU" sz="2000" dirty="0"/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endParaRPr lang="ru-RU" sz="500" dirty="0"/>
          </a:p>
        </p:txBody>
      </p:sp>
      <p:pic>
        <p:nvPicPr>
          <p:cNvPr id="7170" name="Picture 2" descr="C:\Users\User\Desktop\Школьный ноутбук\Фото учеников\20161017_155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49565"/>
            <a:ext cx="1097440" cy="8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Школьный ноутбук\Фото учеников\20161017_160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55812"/>
            <a:ext cx="1125434" cy="8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Школьный ноутбук\Фото учеников\20161017_160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12" y="5499703"/>
            <a:ext cx="1107497" cy="8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Школьный ноутбук\Фото учеников\20161017_1601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25" y="5455812"/>
            <a:ext cx="1166019" cy="87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Школьный ноутбук\Фото учеников\20161027_0901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91832"/>
            <a:ext cx="1099790" cy="8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Школьный ноутбук\Фото учеников\20161027_0949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71273"/>
            <a:ext cx="1101368" cy="82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Школьный ноутбук\Фото учеников\20161027_0950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31916"/>
            <a:ext cx="1197880" cy="8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User\Desktop\Школьный ноутбук\Фото учеников\20161027_0952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33" y="4533507"/>
            <a:ext cx="1347614" cy="17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08030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Трансляция педагогического опыта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/>
              <a:t>2020 г. – Победитель зонального конкурса  «</a:t>
            </a:r>
            <a:r>
              <a:rPr lang="ru-RU" smtClean="0"/>
              <a:t>Учитель года»;</a:t>
            </a:r>
            <a:endParaRPr lang="ru-RU" dirty="0" smtClean="0"/>
          </a:p>
          <a:p>
            <a:pPr algn="just"/>
            <a:r>
              <a:rPr lang="ru-RU" dirty="0" smtClean="0"/>
              <a:t>2019г. – Победитель окружного конкурса «Учитель года»;</a:t>
            </a:r>
          </a:p>
          <a:p>
            <a:pPr algn="just"/>
            <a:r>
              <a:rPr lang="ru-RU" dirty="0" smtClean="0"/>
              <a:t>2019г</a:t>
            </a:r>
            <a:r>
              <a:rPr lang="ru-RU" dirty="0"/>
              <a:t>. – Победитель </a:t>
            </a:r>
            <a:r>
              <a:rPr lang="ru-RU" b="1" dirty="0"/>
              <a:t>Областного</a:t>
            </a:r>
            <a:r>
              <a:rPr lang="ru-RU" dirty="0"/>
              <a:t> конкурса долгосрочных воспитательных </a:t>
            </a:r>
            <a:r>
              <a:rPr lang="ru-RU" dirty="0" smtClean="0"/>
              <a:t>проектов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2019г. – 1 место в </a:t>
            </a:r>
            <a:r>
              <a:rPr lang="ru-RU" b="1" dirty="0"/>
              <a:t>Областном</a:t>
            </a:r>
            <a:r>
              <a:rPr lang="ru-RU" dirty="0"/>
              <a:t> конкурсе «Классный руководитель»;</a:t>
            </a:r>
          </a:p>
          <a:p>
            <a:pPr algn="just"/>
            <a:r>
              <a:rPr lang="ru-RU" dirty="0" smtClean="0"/>
              <a:t>2018г</a:t>
            </a:r>
            <a:r>
              <a:rPr lang="ru-RU" dirty="0"/>
              <a:t>. – 1 место в </a:t>
            </a:r>
            <a:r>
              <a:rPr lang="en-US" dirty="0"/>
              <a:t>XVIII</a:t>
            </a:r>
            <a:r>
              <a:rPr lang="ru-RU" dirty="0"/>
              <a:t> </a:t>
            </a:r>
            <a:r>
              <a:rPr lang="ru-RU" b="1" dirty="0"/>
              <a:t>Областных</a:t>
            </a:r>
            <a:r>
              <a:rPr lang="ru-RU" dirty="0"/>
              <a:t> школьных Кирилло-Мефодиевских Чтениях»;</a:t>
            </a:r>
          </a:p>
          <a:p>
            <a:pPr algn="just"/>
            <a:r>
              <a:rPr lang="ru-RU" dirty="0"/>
              <a:t>2016г. – Публикация в сборнике </a:t>
            </a:r>
            <a:r>
              <a:rPr lang="en-US" dirty="0"/>
              <a:t>XIII</a:t>
            </a:r>
            <a:r>
              <a:rPr lang="ru-RU" dirty="0"/>
              <a:t> </a:t>
            </a:r>
            <a:r>
              <a:rPr lang="ru-RU" b="1" dirty="0"/>
              <a:t>Международной</a:t>
            </a:r>
            <a:r>
              <a:rPr lang="ru-RU" dirty="0"/>
              <a:t> НПК «Здоровое поколение –  </a:t>
            </a:r>
          </a:p>
          <a:p>
            <a:pPr algn="just"/>
            <a:r>
              <a:rPr lang="ru-RU" dirty="0"/>
              <a:t>                международные ориентиры </a:t>
            </a:r>
            <a:r>
              <a:rPr lang="en-US" dirty="0"/>
              <a:t>XXI</a:t>
            </a:r>
            <a:r>
              <a:rPr lang="ru-RU" dirty="0"/>
              <a:t> века</a:t>
            </a:r>
            <a:r>
              <a:rPr lang="ru-RU" dirty="0" smtClean="0"/>
              <a:t>»;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2016г. – Публикация в сборнике </a:t>
            </a:r>
            <a:r>
              <a:rPr lang="ru-RU" b="1" dirty="0">
                <a:solidFill>
                  <a:prstClr val="black"/>
                </a:solidFill>
              </a:rPr>
              <a:t>Всероссийской </a:t>
            </a:r>
            <a:r>
              <a:rPr lang="ru-RU" dirty="0">
                <a:solidFill>
                  <a:prstClr val="black"/>
                </a:solidFill>
              </a:rPr>
              <a:t>НПК «Духовно-нравственное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                воспитание детей и молодёжи на уроках литературы</a:t>
            </a:r>
            <a:r>
              <a:rPr lang="ru-RU" dirty="0" smtClean="0">
                <a:solidFill>
                  <a:prstClr val="black"/>
                </a:solidFill>
              </a:rPr>
              <a:t>»;</a:t>
            </a:r>
            <a:endParaRPr lang="ru-RU" dirty="0"/>
          </a:p>
          <a:p>
            <a:pPr algn="just"/>
            <a:r>
              <a:rPr lang="ru-RU" dirty="0"/>
              <a:t>2016г. -  2 место в </a:t>
            </a:r>
            <a:r>
              <a:rPr lang="ru-RU" b="1" dirty="0"/>
              <a:t>Областном</a:t>
            </a:r>
            <a:r>
              <a:rPr lang="ru-RU" dirty="0"/>
              <a:t> православном фестивале «От Рождества до Пасхи</a:t>
            </a:r>
            <a:r>
              <a:rPr lang="ru-RU" dirty="0" smtClean="0"/>
              <a:t>»;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2017г. – Победитель </a:t>
            </a:r>
            <a:r>
              <a:rPr lang="en-US" dirty="0">
                <a:solidFill>
                  <a:prstClr val="black"/>
                </a:solidFill>
              </a:rPr>
              <a:t>XV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Международной</a:t>
            </a:r>
            <a:r>
              <a:rPr lang="ru-RU" dirty="0">
                <a:solidFill>
                  <a:prstClr val="black"/>
                </a:solidFill>
              </a:rPr>
              <a:t> Ярмарки социально-педагогических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               инноваций</a:t>
            </a:r>
            <a:r>
              <a:rPr lang="ru-RU" dirty="0" smtClean="0">
                <a:solidFill>
                  <a:prstClr val="black"/>
                </a:solidFill>
              </a:rPr>
              <a:t>»;</a:t>
            </a:r>
            <a:endParaRPr lang="ru-RU" dirty="0"/>
          </a:p>
          <a:p>
            <a:pPr algn="just"/>
            <a:r>
              <a:rPr lang="ru-RU" dirty="0" smtClean="0"/>
              <a:t>2017г</a:t>
            </a:r>
            <a:r>
              <a:rPr lang="ru-RU" dirty="0"/>
              <a:t>. – 2 место в </a:t>
            </a:r>
            <a:r>
              <a:rPr lang="ru-RU" b="1" dirty="0"/>
              <a:t>Областном</a:t>
            </a:r>
            <a:r>
              <a:rPr lang="ru-RU" dirty="0"/>
              <a:t> фестивале «Изумруды</a:t>
            </a:r>
            <a:r>
              <a:rPr lang="ru-RU" dirty="0" smtClean="0"/>
              <a:t>»;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2016г</a:t>
            </a:r>
            <a:r>
              <a:rPr lang="ru-RU" dirty="0">
                <a:solidFill>
                  <a:prstClr val="black"/>
                </a:solidFill>
              </a:rPr>
              <a:t>. -Мастер-класс на </a:t>
            </a:r>
            <a:r>
              <a:rPr lang="en-US" dirty="0">
                <a:solidFill>
                  <a:prstClr val="black"/>
                </a:solidFill>
              </a:rPr>
              <a:t>VII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Международном</a:t>
            </a:r>
            <a:r>
              <a:rPr lang="ru-RU" dirty="0">
                <a:solidFill>
                  <a:prstClr val="black"/>
                </a:solidFill>
              </a:rPr>
              <a:t> педагогическом форуме «Формирование 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              </a:t>
            </a:r>
            <a:r>
              <a:rPr lang="ru-RU" dirty="0" smtClean="0">
                <a:solidFill>
                  <a:prstClr val="black"/>
                </a:solidFill>
              </a:rPr>
              <a:t>профессиональной </a:t>
            </a:r>
            <a:r>
              <a:rPr lang="ru-RU" dirty="0">
                <a:solidFill>
                  <a:prstClr val="black"/>
                </a:solidFill>
              </a:rPr>
              <a:t>компетентности современного </a:t>
            </a:r>
            <a:r>
              <a:rPr lang="ru-RU" dirty="0" smtClean="0">
                <a:solidFill>
                  <a:prstClr val="black"/>
                </a:solidFill>
              </a:rPr>
              <a:t>педагога» в </a:t>
            </a:r>
            <a:r>
              <a:rPr lang="ru-RU" dirty="0" err="1">
                <a:solidFill>
                  <a:prstClr val="black"/>
                </a:solidFill>
              </a:rPr>
              <a:t>г.Санкт</a:t>
            </a:r>
            <a:r>
              <a:rPr lang="ru-RU" dirty="0">
                <a:solidFill>
                  <a:prstClr val="black"/>
                </a:solidFill>
              </a:rPr>
              <a:t>-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 Петербург;</a:t>
            </a:r>
            <a:endParaRPr lang="ru-RU" dirty="0"/>
          </a:p>
          <a:p>
            <a:pPr algn="just"/>
            <a:r>
              <a:rPr lang="ru-RU" dirty="0" smtClean="0"/>
              <a:t>2015г</a:t>
            </a:r>
            <a:r>
              <a:rPr lang="ru-RU" dirty="0"/>
              <a:t>. – Лауреат </a:t>
            </a:r>
            <a:r>
              <a:rPr lang="en-US" dirty="0"/>
              <a:t>I </a:t>
            </a:r>
            <a:r>
              <a:rPr lang="ru-RU" dirty="0"/>
              <a:t>степени </a:t>
            </a:r>
            <a:r>
              <a:rPr lang="en-US" dirty="0"/>
              <a:t>XV </a:t>
            </a:r>
            <a:r>
              <a:rPr lang="ru-RU" b="1" dirty="0"/>
              <a:t>Всероссийского</a:t>
            </a:r>
            <a:r>
              <a:rPr lang="ru-RU" dirty="0"/>
              <a:t> конкурса </a:t>
            </a:r>
            <a:r>
              <a:rPr lang="ru-RU" dirty="0" smtClean="0"/>
              <a:t>педагогов «Образовательный   </a:t>
            </a:r>
          </a:p>
          <a:p>
            <a:pPr algn="just"/>
            <a:r>
              <a:rPr lang="ru-RU" dirty="0" smtClean="0"/>
              <a:t>                    потенциал </a:t>
            </a:r>
            <a:r>
              <a:rPr lang="ru-RU" dirty="0"/>
              <a:t>России</a:t>
            </a:r>
            <a:r>
              <a:rPr lang="ru-RU" dirty="0" smtClean="0"/>
              <a:t>».</a:t>
            </a:r>
            <a:endParaRPr lang="ru-RU" dirty="0"/>
          </a:p>
          <a:p>
            <a:pPr algn="just"/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8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498" y="797510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Я – Учитель! Вы спросите: «Что это значит?»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Что по силам решать мне любые задачи.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Я могу приоткрыть детям тайные дверцы,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Я могу достучаться до каждого сердца.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Я – Учитель, а значит, я – Мира посланник,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Своим детям – опора, поддержка, наставник.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И мой голос, как звуки волшебные лиры,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Помогает поверить в себя, в свои силы.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Итак, я – Учитель! И вот моё КРЕДО –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Работать, мечтать и верить в ПОБЕДУ</a:t>
            </a:r>
            <a:r>
              <a:rPr lang="ru-RU" sz="2400" b="1" dirty="0" smtClean="0">
                <a:solidFill>
                  <a:srgbClr val="7030A0"/>
                </a:solidFill>
              </a:rPr>
              <a:t>!!!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                                                                         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                                                                                 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И.А.Девяткина</a:t>
            </a:r>
            <a:r>
              <a:rPr lang="ru-RU" sz="2400" b="1" dirty="0" smtClean="0">
                <a:solidFill>
                  <a:srgbClr val="7030A0"/>
                </a:solidFill>
              </a:rPr>
              <a:t>  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507" y="508030"/>
            <a:ext cx="84249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</a:rPr>
              <a:t>ротиворечия: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marL="638175" indent="-285750">
              <a:buFont typeface="Arial" panose="020B0604020202020204" pitchFamily="34" charset="0"/>
              <a:buChar char="•"/>
            </a:pPr>
            <a:r>
              <a:rPr lang="ru-RU" sz="2400" dirty="0"/>
              <a:t>м</a:t>
            </a:r>
            <a:r>
              <a:rPr lang="ru-RU" sz="2400" dirty="0" smtClean="0"/>
              <a:t>ежду методами преподавания и различным уровнем способностей обучающихся;</a:t>
            </a:r>
          </a:p>
          <a:p>
            <a:pPr marL="352425"/>
            <a:endParaRPr lang="ru-RU" sz="800" dirty="0" smtClean="0"/>
          </a:p>
          <a:p>
            <a:pPr marL="638175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между репродуктивным характером обучения и стремлением личности к творческому самовыражению;</a:t>
            </a:r>
          </a:p>
          <a:p>
            <a:pPr marL="352425"/>
            <a:endParaRPr lang="ru-RU" sz="800" dirty="0" smtClean="0"/>
          </a:p>
          <a:p>
            <a:pPr marL="638175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между традиционной методикой</a:t>
            </a:r>
          </a:p>
          <a:p>
            <a:pPr marL="352425"/>
            <a:r>
              <a:rPr lang="ru-RU" sz="2400" dirty="0"/>
              <a:t> </a:t>
            </a:r>
            <a:r>
              <a:rPr lang="ru-RU" sz="2400" dirty="0" smtClean="0"/>
              <a:t>   приобщения ребёнка к </a:t>
            </a:r>
          </a:p>
          <a:p>
            <a:pPr marL="352425"/>
            <a:r>
              <a:rPr lang="ru-RU" sz="2400" dirty="0"/>
              <a:t> </a:t>
            </a:r>
            <a:r>
              <a:rPr lang="ru-RU" sz="2400" dirty="0" smtClean="0"/>
              <a:t>   интеллектуальному труду </a:t>
            </a:r>
          </a:p>
          <a:p>
            <a:pPr marL="352425"/>
            <a:r>
              <a:rPr lang="ru-RU" sz="2400" dirty="0"/>
              <a:t> </a:t>
            </a:r>
            <a:r>
              <a:rPr lang="ru-RU" sz="2400" dirty="0" smtClean="0"/>
              <a:t>   и огромными возможностями  </a:t>
            </a:r>
          </a:p>
          <a:p>
            <a:pPr marL="352425"/>
            <a:r>
              <a:rPr lang="ru-RU" sz="2400" dirty="0"/>
              <a:t> </a:t>
            </a:r>
            <a:r>
              <a:rPr lang="ru-RU" sz="2400" dirty="0" smtClean="0"/>
              <a:t>   умственной и творческой</a:t>
            </a:r>
          </a:p>
          <a:p>
            <a:pPr marL="352425"/>
            <a:r>
              <a:rPr lang="ru-RU" sz="2400" dirty="0"/>
              <a:t> </a:t>
            </a:r>
            <a:r>
              <a:rPr lang="ru-RU" sz="2400" dirty="0" smtClean="0"/>
              <a:t>   активности обучающихся.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Picture 2" descr="C:\Users\User\Desktop\Школьный ноутбук\Фото учеников\23 февраля. 8Б\1RiGPTIhkL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507" y="508030"/>
            <a:ext cx="8424936" cy="444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Calibri"/>
                <a:cs typeface="Times New Roman"/>
              </a:rPr>
              <a:t>Тема самообразования: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b="1" i="1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a typeface="Calibri"/>
                <a:cs typeface="Times New Roman"/>
              </a:rPr>
              <a:t>«Проблемный подход в обучении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a typeface="Calibri"/>
                <a:cs typeface="Times New Roman"/>
              </a:rPr>
              <a:t>как средство формирования ключевых компетенций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a typeface="Calibri"/>
                <a:cs typeface="Times New Roman"/>
              </a:rPr>
              <a:t>на уроках русского языка и литературы»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a typeface="Calibri"/>
                <a:cs typeface="Times New Roman"/>
              </a:rPr>
              <a:t>Мой девиз: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a typeface="Calibri"/>
                <a:cs typeface="Times New Roman"/>
              </a:rPr>
              <a:t>С </a:t>
            </a:r>
            <a:r>
              <a:rPr lang="ru-RU" sz="2400" dirty="0">
                <a:ea typeface="Calibri"/>
                <a:cs typeface="Times New Roman"/>
              </a:rPr>
              <a:t>детьми всегда должна быть рядом, 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Даря тепло и согревая взглядом, 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Их в мир </a:t>
            </a:r>
            <a:r>
              <a:rPr lang="ru-RU" sz="2400">
                <a:ea typeface="Calibri"/>
                <a:cs typeface="Times New Roman"/>
              </a:rPr>
              <a:t>прекрасного </a:t>
            </a:r>
            <a:r>
              <a:rPr lang="ru-RU" sz="2400" smtClean="0">
                <a:ea typeface="Calibri"/>
                <a:cs typeface="Times New Roman"/>
              </a:rPr>
              <a:t>вести</a:t>
            </a:r>
            <a:r>
              <a:rPr lang="ru-RU" sz="2400" dirty="0">
                <a:ea typeface="Calibri"/>
                <a:cs typeface="Times New Roman"/>
              </a:rPr>
              <a:t> 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И помнить заповедь – «Не навреди»!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58574"/>
            <a:ext cx="1366915" cy="182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Школьный ноутбук\МОЁ\ВСЁ\ВЫПУСК-2018 9В\Последний звонок-2018\IMG_38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411760" cy="16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507" y="260648"/>
            <a:ext cx="8424936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rgbClr val="C00000"/>
              </a:solidFill>
            </a:endParaRPr>
          </a:p>
          <a:p>
            <a:pPr algn="ctr"/>
            <a:endParaRPr lang="ru-RU" sz="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i="1" dirty="0" smtClean="0"/>
              <a:t>Как сделать так, чтобы желание учиться было не только ради высокого балла, но и для того чтобы </a:t>
            </a:r>
          </a:p>
          <a:p>
            <a:pPr algn="ctr"/>
            <a:r>
              <a:rPr lang="ru-RU" sz="2400" b="1" i="1" u="sng" dirty="0" smtClean="0"/>
              <a:t>узнать, услышать, увидеть, впитать </a:t>
            </a:r>
          </a:p>
          <a:p>
            <a:pPr algn="ctr"/>
            <a:r>
              <a:rPr lang="ru-RU" sz="2400" b="1" i="1" dirty="0" smtClean="0"/>
              <a:t>и </a:t>
            </a:r>
            <a:r>
              <a:rPr lang="ru-RU" sz="2400" b="1" i="1" u="sng" dirty="0" smtClean="0"/>
              <a:t>стать умнее, талантливее, способнее и интереснее </a:t>
            </a:r>
          </a:p>
          <a:p>
            <a:pPr algn="ctr"/>
            <a:r>
              <a:rPr lang="ru-RU" sz="2400" b="1" i="1" dirty="0" smtClean="0"/>
              <a:t>окружающим и самому себе?</a:t>
            </a:r>
          </a:p>
          <a:p>
            <a:pPr algn="ctr"/>
            <a:r>
              <a:rPr lang="ru-RU" sz="2000" b="1" i="1" dirty="0" smtClean="0"/>
              <a:t> </a:t>
            </a:r>
            <a:r>
              <a:rPr lang="ru-RU" sz="2000" i="1" dirty="0" smtClean="0"/>
              <a:t> </a:t>
            </a:r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    универсальные учебные действия                           функциональная грамотность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Мотивация к обучению,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критическое мышление,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социализация</a:t>
            </a:r>
          </a:p>
          <a:p>
            <a:pPr algn="ctr"/>
            <a:endParaRPr lang="ru-RU" sz="800" dirty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Ведущая педагогическая идея – создание условий для духовно-нравственного воспитания учащихся </a:t>
            </a:r>
            <a:r>
              <a:rPr lang="ru-RU" sz="2400" b="1" dirty="0">
                <a:solidFill>
                  <a:srgbClr val="C00000"/>
                </a:solidFill>
              </a:rPr>
              <a:t>через развитие эмоциональной культуры в процессе изучения произведений художественной литературы.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4" name="Стрелка вниз 3"/>
          <p:cNvSpPr/>
          <p:nvPr/>
        </p:nvSpPr>
        <p:spPr>
          <a:xfrm rot="2643044">
            <a:off x="2070028" y="2205234"/>
            <a:ext cx="179235" cy="509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937220">
            <a:off x="6736736" y="2241437"/>
            <a:ext cx="221354" cy="450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5411" y="3443628"/>
            <a:ext cx="4373178" cy="934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270999">
            <a:off x="2143844" y="2914739"/>
            <a:ext cx="187521" cy="557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136126">
            <a:off x="6723678" y="2945020"/>
            <a:ext cx="178928" cy="497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42404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 smtClean="0"/>
          </a:p>
          <a:p>
            <a:r>
              <a:rPr lang="ru-RU" sz="2400" b="1" i="1" dirty="0" err="1" smtClean="0">
                <a:solidFill>
                  <a:srgbClr val="7030A0"/>
                </a:solidFill>
              </a:rPr>
              <a:t>Б.Васильев</a:t>
            </a:r>
            <a:r>
              <a:rPr lang="ru-RU" sz="2400" b="1" i="1" dirty="0" smtClean="0">
                <a:solidFill>
                  <a:srgbClr val="7030A0"/>
                </a:solidFill>
              </a:rPr>
              <a:t>: «…</a:t>
            </a:r>
            <a:r>
              <a:rPr lang="ru-RU" sz="2400" b="1" i="1" dirty="0">
                <a:solidFill>
                  <a:srgbClr val="7030A0"/>
                </a:solidFill>
              </a:rPr>
              <a:t>в молодых сердцах надо сеять восторг – 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                              и </a:t>
            </a:r>
            <a:r>
              <a:rPr lang="ru-RU" sz="2400" b="1" i="1" dirty="0">
                <a:solidFill>
                  <a:srgbClr val="7030A0"/>
                </a:solidFill>
              </a:rPr>
              <a:t>пожнёшь жажду подвига</a:t>
            </a:r>
            <a:r>
              <a:rPr lang="ru-RU" sz="2400" b="1" i="1" dirty="0" smtClean="0">
                <a:solidFill>
                  <a:srgbClr val="7030A0"/>
                </a:solidFill>
              </a:rPr>
              <a:t>».</a:t>
            </a:r>
          </a:p>
          <a:p>
            <a:endParaRPr lang="ru-RU" sz="2400" b="1" i="1" dirty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>
              <a:solidFill>
                <a:srgbClr val="7030A0"/>
              </a:solidFill>
            </a:endParaRPr>
          </a:p>
          <a:p>
            <a:endParaRPr lang="ru-RU" sz="2400" b="1" i="1" dirty="0">
              <a:solidFill>
                <a:srgbClr val="7030A0"/>
              </a:solidFill>
            </a:endParaRPr>
          </a:p>
          <a:p>
            <a:endParaRPr lang="ru-RU" sz="2400" b="1" i="1" dirty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2400" b="1" i="1" dirty="0">
              <a:solidFill>
                <a:srgbClr val="7030A0"/>
              </a:solidFill>
            </a:endParaRP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endParaRPr lang="ru-RU" sz="800" b="1" i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41953" y="3057202"/>
            <a:ext cx="3888432" cy="9541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4949" y="3024559"/>
            <a:ext cx="35224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Реализация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педагогической </a:t>
            </a:r>
            <a:r>
              <a:rPr lang="ru-RU" sz="2800" b="1" dirty="0">
                <a:solidFill>
                  <a:srgbClr val="C00000"/>
                </a:solidFill>
              </a:rPr>
              <a:t>идеи</a:t>
            </a:r>
          </a:p>
        </p:txBody>
      </p:sp>
      <p:sp>
        <p:nvSpPr>
          <p:cNvPr id="9" name="Стрелка вниз 8"/>
          <p:cNvSpPr/>
          <p:nvPr/>
        </p:nvSpPr>
        <p:spPr>
          <a:xfrm rot="7859523">
            <a:off x="2316391" y="2699787"/>
            <a:ext cx="176661" cy="403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3974937">
            <a:off x="6344001" y="2684040"/>
            <a:ext cx="176969" cy="448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28963">
            <a:off x="6274223" y="3917499"/>
            <a:ext cx="226911" cy="448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643044">
            <a:off x="2280917" y="3970539"/>
            <a:ext cx="179235" cy="509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0352" y="1628800"/>
            <a:ext cx="3277592" cy="11175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Использование исследовательской деятельности учащихся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58109" y="4392219"/>
            <a:ext cx="3528392" cy="12690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Использование разнообразных педагогических методов и приёмов для эффективной подачи материала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39" y="1628800"/>
            <a:ext cx="3554461" cy="11175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Применение проектной деятельности для повышения интереса учащихся к изучаемому материалу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4392220"/>
            <a:ext cx="3456383" cy="12690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Применение информационных технологий для организации деятельности учащихся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507" y="508030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1 </a:t>
            </a:r>
            <a:r>
              <a:rPr lang="ru-RU" sz="2800" b="1" dirty="0" smtClean="0">
                <a:solidFill>
                  <a:srgbClr val="C00000"/>
                </a:solidFill>
              </a:rPr>
              <a:t>этап </a:t>
            </a:r>
            <a:r>
              <a:rPr lang="ru-RU" sz="2800" b="1" dirty="0">
                <a:solidFill>
                  <a:srgbClr val="C00000"/>
                </a:solidFill>
              </a:rPr>
              <a:t>(изучение нового материала</a:t>
            </a:r>
            <a:r>
              <a:rPr lang="ru-RU" sz="2800" b="1" dirty="0" smtClean="0">
                <a:solidFill>
                  <a:srgbClr val="C00000"/>
                </a:solidFill>
              </a:rPr>
              <a:t>) –  </a:t>
            </a:r>
            <a:r>
              <a:rPr lang="ru-RU" sz="2800" b="1" dirty="0">
                <a:solidFill>
                  <a:srgbClr val="C00000"/>
                </a:solidFill>
              </a:rPr>
              <a:t>формы урока:</a:t>
            </a:r>
          </a:p>
          <a:p>
            <a:pPr lvl="0"/>
            <a:endParaRPr lang="ru-RU" sz="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лекция</a:t>
            </a:r>
            <a:r>
              <a:rPr lang="ru-RU" sz="2400" dirty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беседа;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экскурсия (в том числе виртуальная);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кино-, видео- урок;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интегрированный урок (</a:t>
            </a:r>
            <a:r>
              <a:rPr lang="ru-RU" sz="2400" dirty="0" err="1"/>
              <a:t>литература+история</a:t>
            </a:r>
            <a:r>
              <a:rPr lang="ru-RU" sz="2400" dirty="0"/>
              <a:t>, музыка, </a:t>
            </a:r>
            <a:r>
              <a:rPr lang="ru-RU" sz="2400" dirty="0" smtClean="0"/>
              <a:t>ИЗО, обществознание).</a:t>
            </a:r>
            <a:endParaRPr lang="ru-RU" sz="2400" dirty="0"/>
          </a:p>
        </p:txBody>
      </p:sp>
      <p:pic>
        <p:nvPicPr>
          <p:cNvPr id="6" name="Picture 1" descr="C:\Users\User\Desktop\Школьный ноутбук\С ТЕЛЕФОНА\Ф Ученики\20190515_105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15147"/>
            <a:ext cx="2611714" cy="19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User\Desktop\Школьный ноутбук\С ТЕЛЕФОНА\Ф Ученики\20180919_122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34181"/>
            <a:ext cx="2597170" cy="19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Школьный ноутбук\Фото учеников\20170220_133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61" y="3634181"/>
            <a:ext cx="1923677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507" y="508030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2 </a:t>
            </a:r>
            <a:r>
              <a:rPr lang="ru-RU" sz="2800" b="1" dirty="0" smtClean="0">
                <a:solidFill>
                  <a:srgbClr val="C00000"/>
                </a:solidFill>
              </a:rPr>
              <a:t>этап </a:t>
            </a:r>
            <a:r>
              <a:rPr lang="ru-RU" sz="2800" b="1" dirty="0">
                <a:solidFill>
                  <a:srgbClr val="C00000"/>
                </a:solidFill>
              </a:rPr>
              <a:t>(конкретизация темы,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накопление </a:t>
            </a:r>
            <a:r>
              <a:rPr lang="ru-RU" sz="2800" b="1" dirty="0">
                <a:solidFill>
                  <a:srgbClr val="C00000"/>
                </a:solidFill>
              </a:rPr>
              <a:t>и углубление знаний,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развитие </a:t>
            </a:r>
            <a:r>
              <a:rPr lang="ru-RU" sz="2800" b="1" dirty="0">
                <a:solidFill>
                  <a:srgbClr val="C00000"/>
                </a:solidFill>
              </a:rPr>
              <a:t>познавательных умений) </a:t>
            </a:r>
            <a:r>
              <a:rPr lang="ru-RU" sz="2800" b="1" dirty="0" smtClean="0">
                <a:solidFill>
                  <a:srgbClr val="C00000"/>
                </a:solidFill>
              </a:rPr>
              <a:t>– формы </a:t>
            </a:r>
            <a:r>
              <a:rPr lang="ru-RU" sz="2800" b="1" dirty="0">
                <a:solidFill>
                  <a:srgbClr val="C00000"/>
                </a:solidFill>
              </a:rPr>
              <a:t>урока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800" b="1" dirty="0">
              <a:solidFill>
                <a:srgbClr val="C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семинар;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практикум;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педмастерская</a:t>
            </a:r>
            <a:r>
              <a:rPr lang="ru-RU" sz="2400" dirty="0" smtClean="0"/>
              <a:t>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решение проблемных задач;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диспут.</a:t>
            </a:r>
          </a:p>
        </p:txBody>
      </p:sp>
      <p:pic>
        <p:nvPicPr>
          <p:cNvPr id="3074" name="Picture 2" descr="C:\Users\User\Desktop\Школьный ноутбук\Фото учеников\20140524_094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Школьный ноутбук\Фото учеников\20151029_0948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Школьный ноутбук\Фото учеников\20160218_1004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29" y="4077072"/>
            <a:ext cx="2415141" cy="18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506" y="508030"/>
            <a:ext cx="859498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3 </a:t>
            </a:r>
            <a:r>
              <a:rPr lang="ru-RU" sz="2800" b="1" dirty="0" smtClean="0">
                <a:solidFill>
                  <a:srgbClr val="C00000"/>
                </a:solidFill>
              </a:rPr>
              <a:t>этап </a:t>
            </a:r>
            <a:r>
              <a:rPr lang="ru-RU" sz="2800" b="1" dirty="0">
                <a:solidFill>
                  <a:srgbClr val="C00000"/>
                </a:solidFill>
              </a:rPr>
              <a:t>(систематизация и обобщение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новых </a:t>
            </a:r>
            <a:r>
              <a:rPr lang="ru-RU" sz="2800" b="1" dirty="0">
                <a:solidFill>
                  <a:srgbClr val="C00000"/>
                </a:solidFill>
              </a:rPr>
              <a:t>знаний и умений,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их </a:t>
            </a:r>
            <a:r>
              <a:rPr lang="ru-RU" sz="2800" b="1" dirty="0">
                <a:solidFill>
                  <a:srgbClr val="C00000"/>
                </a:solidFill>
              </a:rPr>
              <a:t>проверка и оценивание) </a:t>
            </a:r>
            <a:r>
              <a:rPr lang="ru-RU" sz="2800" b="1" dirty="0" smtClean="0">
                <a:solidFill>
                  <a:srgbClr val="C00000"/>
                </a:solidFill>
              </a:rPr>
              <a:t>– формы </a:t>
            </a:r>
            <a:r>
              <a:rPr lang="ru-RU" sz="2800" b="1" dirty="0">
                <a:solidFill>
                  <a:srgbClr val="C00000"/>
                </a:solidFill>
              </a:rPr>
              <a:t>урока:</a:t>
            </a:r>
          </a:p>
          <a:p>
            <a:pPr lvl="0"/>
            <a:endParaRPr lang="ru-RU" sz="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конференция</a:t>
            </a:r>
            <a:r>
              <a:rPr lang="ru-RU" sz="2400" dirty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интегрированный урок;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кино-, видео-  урок;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нетрадиционный урок (викторина, «Своя игра», </a:t>
            </a:r>
            <a:r>
              <a:rPr lang="ru-RU" sz="2400" dirty="0" err="1" smtClean="0"/>
              <a:t>брейн</a:t>
            </a:r>
            <a:r>
              <a:rPr lang="ru-RU" sz="2400" dirty="0" smtClean="0"/>
              <a:t>-ринг).</a:t>
            </a:r>
            <a:endParaRPr lang="ru-RU" sz="2400" dirty="0"/>
          </a:p>
        </p:txBody>
      </p:sp>
      <p:pic>
        <p:nvPicPr>
          <p:cNvPr id="4098" name="Picture 2" descr="C:\Users\User\Desktop\Школьный ноутбук\Фото учеников\20160218_101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0882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Школьный ноутбук\МОЁ\ВСЁ\ВЫПУСК-2018 9В\ФОТО 1 сентября 9В\IMG_2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37" y="3780882"/>
            <a:ext cx="2696118" cy="17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53756"/>
            <a:ext cx="2276722" cy="17245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38537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«Своя игра»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507" y="508030"/>
            <a:ext cx="84249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Внеурочные виды деятельности:</a:t>
            </a:r>
          </a:p>
          <a:p>
            <a:endParaRPr lang="ru-RU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экскурсии в </a:t>
            </a:r>
            <a:r>
              <a:rPr lang="ru-RU" sz="2400" dirty="0" smtClean="0"/>
              <a:t>музеи;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поездки </a:t>
            </a:r>
            <a:r>
              <a:rPr lang="ru-RU" sz="2400" dirty="0"/>
              <a:t>в </a:t>
            </a:r>
            <a:r>
              <a:rPr lang="ru-RU" sz="2400" dirty="0" smtClean="0"/>
              <a:t>театр;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литературные гостиные;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</a:t>
            </a:r>
            <a:r>
              <a:rPr lang="ru-RU" sz="2400" dirty="0" smtClean="0"/>
              <a:t>роки Мужества;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вечера </a:t>
            </a:r>
            <a:r>
              <a:rPr lang="ru-RU" sz="2400" dirty="0"/>
              <a:t>поэзии.</a:t>
            </a:r>
          </a:p>
          <a:p>
            <a:endParaRPr lang="ru-RU" dirty="0"/>
          </a:p>
        </p:txBody>
      </p:sp>
      <p:pic>
        <p:nvPicPr>
          <p:cNvPr id="5122" name="Picture 2" descr="C:\Users\User\Desktop\Школьный ноутбук\Фото учеников\20170408_112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Школьный ноутбук\МОЁ\ВСЁ\ВЫПУСК-2018 9В\100CANON\IMG_3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37" y="4077072"/>
            <a:ext cx="2119163" cy="14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73013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233">
            <a:off x="6374328" y="1310642"/>
            <a:ext cx="2336524" cy="1752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Camera\20170427_19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029">
            <a:off x="4115971" y="1425196"/>
            <a:ext cx="2201651" cy="1651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Школьный ноутбук\МОЁ\ВСЁ\Фестиваль поэзии\20150320_1543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13" y="3487972"/>
            <a:ext cx="1464913" cy="19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Школьный ноутбук\Фото учеников\20161109_1445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05" y="4356103"/>
            <a:ext cx="2045847" cy="153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918</Words>
  <Application>Microsoft Office PowerPoint</Application>
  <PresentationFormat>Экран (4:3)</PresentationFormat>
  <Paragraphs>187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86</cp:revision>
  <dcterms:created xsi:type="dcterms:W3CDTF">2019-12-15T14:09:09Z</dcterms:created>
  <dcterms:modified xsi:type="dcterms:W3CDTF">2020-04-19T15:32:20Z</dcterms:modified>
</cp:coreProperties>
</file>